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sldIdLst>
    <p:sldId id="256" r:id="rId2"/>
    <p:sldId id="345" r:id="rId3"/>
    <p:sldId id="346" r:id="rId4"/>
    <p:sldId id="266" r:id="rId5"/>
    <p:sldId id="267" r:id="rId6"/>
    <p:sldId id="273" r:id="rId7"/>
    <p:sldId id="272" r:id="rId8"/>
    <p:sldId id="347" r:id="rId9"/>
    <p:sldId id="348" r:id="rId10"/>
    <p:sldId id="268" r:id="rId11"/>
    <p:sldId id="265" r:id="rId12"/>
    <p:sldId id="269" r:id="rId13"/>
    <p:sldId id="270" r:id="rId14"/>
    <p:sldId id="274" r:id="rId15"/>
    <p:sldId id="275" r:id="rId16"/>
    <p:sldId id="349" r:id="rId17"/>
    <p:sldId id="276" r:id="rId18"/>
    <p:sldId id="277" r:id="rId19"/>
    <p:sldId id="350" r:id="rId20"/>
    <p:sldId id="278" r:id="rId21"/>
    <p:sldId id="306" r:id="rId22"/>
    <p:sldId id="279" r:id="rId23"/>
    <p:sldId id="281" r:id="rId24"/>
    <p:sldId id="351" r:id="rId25"/>
    <p:sldId id="257" r:id="rId26"/>
    <p:sldId id="258" r:id="rId27"/>
    <p:sldId id="352" r:id="rId28"/>
    <p:sldId id="259" r:id="rId29"/>
    <p:sldId id="353" r:id="rId30"/>
    <p:sldId id="354" r:id="rId31"/>
    <p:sldId id="291" r:id="rId32"/>
    <p:sldId id="292" r:id="rId33"/>
    <p:sldId id="293" r:id="rId34"/>
    <p:sldId id="294" r:id="rId35"/>
    <p:sldId id="355" r:id="rId36"/>
    <p:sldId id="283" r:id="rId37"/>
    <p:sldId id="284" r:id="rId38"/>
    <p:sldId id="285" r:id="rId39"/>
    <p:sldId id="286" r:id="rId40"/>
    <p:sldId id="356" r:id="rId41"/>
    <p:sldId id="288" r:id="rId42"/>
    <p:sldId id="287" r:id="rId43"/>
    <p:sldId id="289" r:id="rId44"/>
    <p:sldId id="290" r:id="rId45"/>
    <p:sldId id="357" r:id="rId46"/>
    <p:sldId id="358" r:id="rId4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3034" autoAdjust="0"/>
  </p:normalViewPr>
  <p:slideViewPr>
    <p:cSldViewPr snapToGrid="0">
      <p:cViewPr varScale="1">
        <p:scale>
          <a:sx n="63" d="100"/>
          <a:sy n="63" d="100"/>
        </p:scale>
        <p:origin x="91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B4534-D5C0-4E4B-9A6C-7FABB67F3C10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F0DBD-464B-47D8-BC6D-54A5FADCD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872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F0DBD-464B-47D8-BC6D-54A5FADCD7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0602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Find NF by using the Pythagorean</a:t>
                </a:r>
                <a:r>
                  <a:rPr lang="en-US" baseline="0" dirty="0"/>
                  <a:t> theorem.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baseline="0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baseline="0" dirty="0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  <m:sup>
                          <m:r>
                            <a:rPr lang="en-US" b="0" i="1" baseline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 baseline="0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</a:rPr>
                        <m:t>𝑁</m:t>
                      </m:r>
                      <m:sSup>
                        <m:sSupPr>
                          <m:ctrlPr>
                            <a:rPr lang="en-US" b="0" i="1" baseline="0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baseline="0" dirty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en-US" b="0" i="1" baseline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 baseline="0" dirty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baseline="0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baseline="0" dirty="0"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  <m:sup>
                          <m:r>
                            <a:rPr lang="en-US" b="0" i="1" baseline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 baseline="0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 256+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𝑁</m:t>
                      </m:r>
                      <m:sSup>
                        <m:sSupPr>
                          <m:ctrlPr>
                            <a:rPr lang="en-US" b="0" i="1" baseline="0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sSupPr>
                        <m:e>
                          <m:r>
                            <a:rPr lang="en-US" i="1" baseline="0" dirty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𝐹</m:t>
                          </m:r>
                        </m:e>
                        <m:sup>
                          <m:r>
                            <a:rPr lang="en-US" b="0" i="1" baseline="0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=400  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𝑁</m:t>
                      </m:r>
                      <m:sSup>
                        <m:sSupPr>
                          <m:ctrlPr>
                            <a:rPr lang="en-US" b="0" i="1" baseline="0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sSupPr>
                        <m:e>
                          <m:r>
                            <a:rPr lang="en-US" i="1" baseline="0" dirty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𝐹</m:t>
                          </m:r>
                        </m:e>
                        <m:sup>
                          <m:r>
                            <a:rPr lang="en-US" b="0" i="1" baseline="0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=144  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𝑁𝐹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=12</m:t>
                      </m:r>
                    </m:oMath>
                  </m:oMathPara>
                </a14:m>
                <a:endParaRPr lang="en-US" baseline="0" dirty="0">
                  <a:sym typeface="Wingdings" pitchFamily="2" charset="2"/>
                </a:endParaRPr>
              </a:p>
              <a:p>
                <a:r>
                  <a:rPr lang="en-US" baseline="0" dirty="0">
                    <a:sym typeface="Wingdings" pitchFamily="2" charset="2"/>
                  </a:rPr>
                  <a:t>Since N is the </a:t>
                </a:r>
                <a:r>
                  <a:rPr lang="en-US" baseline="0" dirty="0" err="1">
                    <a:sym typeface="Wingdings" pitchFamily="2" charset="2"/>
                  </a:rPr>
                  <a:t>incenter</a:t>
                </a:r>
                <a:r>
                  <a:rPr lang="en-US" baseline="0" dirty="0">
                    <a:sym typeface="Wingdings" pitchFamily="2" charset="2"/>
                  </a:rPr>
                  <a:t>, NF = EN = 12</a:t>
                </a: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Find NF by using the Pythagorean</a:t>
                </a:r>
                <a:r>
                  <a:rPr lang="en-US" baseline="0" dirty="0"/>
                  <a:t> theorem.</a:t>
                </a:r>
              </a:p>
              <a:p>
                <a:r>
                  <a:rPr lang="en-US" b="0" i="0" baseline="0" dirty="0">
                    <a:latin typeface="Cambria Math" panose="02040503050406030204" pitchFamily="18" charset="0"/>
                  </a:rPr>
                  <a:t>〖</a:t>
                </a:r>
                <a:r>
                  <a:rPr lang="en-US" i="0" baseline="0" dirty="0">
                    <a:latin typeface="Cambria Math" panose="02040503050406030204" pitchFamily="18" charset="0"/>
                  </a:rPr>
                  <a:t>16</a:t>
                </a:r>
                <a:r>
                  <a:rPr lang="en-US" b="0" i="0" baseline="0" dirty="0">
                    <a:latin typeface="Cambria Math" panose="02040503050406030204" pitchFamily="18" charset="0"/>
                  </a:rPr>
                  <a:t>〗^2</a:t>
                </a:r>
                <a:r>
                  <a:rPr lang="en-US" i="0" baseline="0" dirty="0">
                    <a:latin typeface="Cambria Math" panose="02040503050406030204" pitchFamily="18" charset="0"/>
                  </a:rPr>
                  <a:t>+𝑁𝐹</a:t>
                </a:r>
                <a:r>
                  <a:rPr lang="en-US" b="0" i="0" baseline="0" dirty="0">
                    <a:latin typeface="Cambria Math" panose="02040503050406030204" pitchFamily="18" charset="0"/>
                  </a:rPr>
                  <a:t>^2</a:t>
                </a:r>
                <a:r>
                  <a:rPr lang="en-US" i="0" baseline="0" dirty="0">
                    <a:latin typeface="Cambria Math" panose="02040503050406030204" pitchFamily="18" charset="0"/>
                  </a:rPr>
                  <a:t>=</a:t>
                </a:r>
                <a:r>
                  <a:rPr lang="en-US" b="0" i="0" baseline="0" dirty="0">
                    <a:latin typeface="Cambria Math" panose="02040503050406030204" pitchFamily="18" charset="0"/>
                  </a:rPr>
                  <a:t>〖</a:t>
                </a:r>
                <a:r>
                  <a:rPr lang="en-US" i="0" baseline="0" dirty="0">
                    <a:latin typeface="Cambria Math" panose="02040503050406030204" pitchFamily="18" charset="0"/>
                  </a:rPr>
                  <a:t>20</a:t>
                </a:r>
                <a:r>
                  <a:rPr lang="en-US" b="0" i="0" baseline="0" dirty="0">
                    <a:latin typeface="Cambria Math" panose="02040503050406030204" pitchFamily="18" charset="0"/>
                  </a:rPr>
                  <a:t>〗^2 </a:t>
                </a:r>
                <a:r>
                  <a:rPr lang="en-US" i="0" baseline="0" dirty="0">
                    <a:latin typeface="Cambria Math" panose="02040503050406030204" pitchFamily="18" charset="0"/>
                  </a:rPr>
                  <a:t> </a:t>
                </a:r>
                <a:r>
                  <a:rPr lang="en-US" i="0" baseline="0" dirty="0">
                    <a:latin typeface="Cambria Math" panose="02040503050406030204" pitchFamily="18" charset="0"/>
                    <a:sym typeface="Wingdings" pitchFamily="2" charset="2"/>
                  </a:rPr>
                  <a:t> 256+𝑁𝐹</a:t>
                </a:r>
                <a:r>
                  <a:rPr lang="en-US" b="0" i="0" baseline="0" dirty="0">
                    <a:latin typeface="Cambria Math" panose="02040503050406030204" pitchFamily="18" charset="0"/>
                    <a:sym typeface="Wingdings" pitchFamily="2" charset="2"/>
                  </a:rPr>
                  <a:t>^2</a:t>
                </a:r>
                <a:r>
                  <a:rPr lang="en-US" i="0" baseline="0" dirty="0">
                    <a:latin typeface="Cambria Math" panose="02040503050406030204" pitchFamily="18" charset="0"/>
                    <a:sym typeface="Wingdings" pitchFamily="2" charset="2"/>
                  </a:rPr>
                  <a:t>=400  𝑁𝐹</a:t>
                </a:r>
                <a:r>
                  <a:rPr lang="en-US" b="0" i="0" baseline="0" dirty="0">
                    <a:latin typeface="Cambria Math" panose="02040503050406030204" pitchFamily="18" charset="0"/>
                    <a:sym typeface="Wingdings" pitchFamily="2" charset="2"/>
                  </a:rPr>
                  <a:t>^2</a:t>
                </a:r>
                <a:r>
                  <a:rPr lang="en-US" i="0" baseline="0" dirty="0">
                    <a:latin typeface="Cambria Math" panose="02040503050406030204" pitchFamily="18" charset="0"/>
                    <a:sym typeface="Wingdings" pitchFamily="2" charset="2"/>
                  </a:rPr>
                  <a:t>=144  𝑁𝐹=12</a:t>
                </a:r>
                <a:endParaRPr lang="en-US" baseline="0" dirty="0">
                  <a:sym typeface="Wingdings" pitchFamily="2" charset="2"/>
                </a:endParaRPr>
              </a:p>
              <a:p>
                <a:r>
                  <a:rPr lang="en-US" baseline="0" dirty="0">
                    <a:sym typeface="Wingdings" pitchFamily="2" charset="2"/>
                  </a:rPr>
                  <a:t>Since N is the </a:t>
                </a:r>
                <a:r>
                  <a:rPr lang="en-US" baseline="0" dirty="0" err="1">
                    <a:sym typeface="Wingdings" pitchFamily="2" charset="2"/>
                  </a:rPr>
                  <a:t>incenter</a:t>
                </a:r>
                <a:r>
                  <a:rPr lang="en-US" baseline="0" dirty="0">
                    <a:sym typeface="Wingdings" pitchFamily="2" charset="2"/>
                  </a:rPr>
                  <a:t>, NF = EN = 12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F0DBD-464B-47D8-BC6D-54A5FADCD7E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934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𝑃𝐶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baseline="0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baseline="0" dirty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 baseline="0" dirty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i="1" baseline="0" dirty="0">
                          <a:latin typeface="Cambria Math" panose="02040503050406030204" pitchFamily="18" charset="0"/>
                        </a:rPr>
                        <m:t>𝑆𝐶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</a:rPr>
                        <m:t>  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𝑃𝐶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=</m:t>
                      </m:r>
                      <m:f>
                        <m:fPr>
                          <m:ctrlPr>
                            <a:rPr lang="en-US" i="1" baseline="0" dirty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en-US" i="1" baseline="0" dirty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2</m:t>
                          </m:r>
                        </m:num>
                        <m:den>
                          <m:r>
                            <a:rPr lang="en-US" i="1" baseline="0" dirty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3</m:t>
                          </m:r>
                        </m:den>
                      </m:f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(2100)=1400 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𝑓𝑡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  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𝑃𝑆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=700 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𝑓𝑡</m:t>
                      </m:r>
                    </m:oMath>
                  </m:oMathPara>
                </a14:m>
                <a:endParaRPr lang="en-US" baseline="0" dirty="0">
                  <a:sym typeface="Wingdings" pitchFamily="2" charset="2"/>
                </a:endParaRPr>
              </a:p>
              <a:p>
                <a:endParaRPr lang="en-US" baseline="0" dirty="0">
                  <a:sym typeface="Wingdings" pitchFamily="2" charset="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𝑇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𝑖𝑠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𝑚𝑖𝑑𝑝𝑜𝑖𝑛𝑡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𝑜𝑓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𝐵𝐶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.  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𝑇𝐶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=1000 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𝑓𝑡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, 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𝐵𝐶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=2000 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𝑓𝑡</m:t>
                      </m:r>
                    </m:oMath>
                  </m:oMathPara>
                </a14:m>
                <a:endParaRPr lang="en-US" baseline="0" dirty="0">
                  <a:sym typeface="Wingdings" pitchFamily="2" charset="2"/>
                </a:endParaRPr>
              </a:p>
              <a:p>
                <a:endParaRPr lang="en-US" baseline="0" dirty="0">
                  <a:sym typeface="Wingdings" pitchFamily="2" charset="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𝑃𝑇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=</m:t>
                      </m:r>
                      <m:f>
                        <m:fPr>
                          <m:ctrlPr>
                            <a:rPr lang="en-US" i="1" baseline="0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en-US" i="1" baseline="0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i="1" baseline="0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3</m:t>
                          </m:r>
                        </m:den>
                      </m:f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𝑇𝐴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  800=</m:t>
                      </m:r>
                      <m:f>
                        <m:fPr>
                          <m:ctrlPr>
                            <a:rPr lang="en-US" i="1" baseline="0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en-US" i="1" baseline="0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i="1" baseline="0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3</m:t>
                          </m:r>
                        </m:den>
                      </m:f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𝑇𝐴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  2400 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𝑓𝑡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=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𝑇𝐴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, 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𝑃𝐴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=1600 </m:t>
                      </m:r>
                      <m:r>
                        <a:rPr lang="en-US" i="1" baseline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𝑓𝑡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i="0" dirty="0">
                    <a:latin typeface="Cambria Math" panose="02040503050406030204" pitchFamily="18" charset="0"/>
                  </a:rPr>
                  <a:t>𝑃𝐶</a:t>
                </a:r>
                <a:r>
                  <a:rPr lang="en-US" i="0" baseline="0" dirty="0">
                    <a:latin typeface="Cambria Math" panose="02040503050406030204" pitchFamily="18" charset="0"/>
                  </a:rPr>
                  <a:t>=2/3 𝑆𝐶 </a:t>
                </a:r>
                <a:r>
                  <a:rPr lang="en-US" i="0" baseline="0" dirty="0">
                    <a:latin typeface="Cambria Math" panose="02040503050406030204" pitchFamily="18" charset="0"/>
                    <a:sym typeface="Wingdings" pitchFamily="2" charset="2"/>
                  </a:rPr>
                  <a:t> 𝑃𝐶=2/3(2100)=1400 𝑓𝑡  𝑃𝑆=700 𝑓𝑡</a:t>
                </a:r>
                <a:endParaRPr lang="en-US" baseline="0" dirty="0">
                  <a:sym typeface="Wingdings" pitchFamily="2" charset="2"/>
                </a:endParaRPr>
              </a:p>
              <a:p>
                <a:endParaRPr lang="en-US" baseline="0" dirty="0">
                  <a:sym typeface="Wingdings" pitchFamily="2" charset="2"/>
                </a:endParaRPr>
              </a:p>
              <a:p>
                <a:r>
                  <a:rPr lang="en-US" i="0" baseline="0" dirty="0">
                    <a:latin typeface="Cambria Math" panose="02040503050406030204" pitchFamily="18" charset="0"/>
                    <a:sym typeface="Wingdings" pitchFamily="2" charset="2"/>
                  </a:rPr>
                  <a:t>𝑇 𝑖𝑠 𝑚𝑖𝑑𝑝𝑜𝑖𝑛𝑡 𝑜𝑓 𝐵𝐶.  𝑇𝐶=1000 𝑓𝑡, 𝐵𝐶=2000 𝑓𝑡</a:t>
                </a:r>
                <a:endParaRPr lang="en-US" baseline="0" dirty="0">
                  <a:sym typeface="Wingdings" pitchFamily="2" charset="2"/>
                </a:endParaRPr>
              </a:p>
              <a:p>
                <a:endParaRPr lang="en-US" baseline="0" dirty="0">
                  <a:sym typeface="Wingdings" pitchFamily="2" charset="2"/>
                </a:endParaRPr>
              </a:p>
              <a:p>
                <a:r>
                  <a:rPr lang="en-US" i="0" baseline="0" dirty="0">
                    <a:latin typeface="Cambria Math" panose="02040503050406030204" pitchFamily="18" charset="0"/>
                    <a:sym typeface="Wingdings" pitchFamily="2" charset="2"/>
                  </a:rPr>
                  <a:t>𝑃𝑇=1/3 𝑇𝐴  800=1/3 𝑇𝐴  2400 𝑓𝑡=𝑇𝐴, 𝑃𝐴=1600 𝑓𝑡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en-US" dirty="0"/>
                  <a:t>Graph the points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en-US" dirty="0"/>
                  <a:t>Find the midpoints of each side</a:t>
                </a:r>
              </a:p>
              <a:p>
                <a:pPr marL="685800" lvl="1" indent="-228600">
                  <a:buFont typeface="+mj-lt"/>
                  <a:buAutoNum type="alphaL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0+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d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4+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d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−2, 1</m:t>
                        </m:r>
                      </m:e>
                    </m:d>
                  </m:oMath>
                </a14:m>
                <a:endParaRPr lang="en-US" b="0" dirty="0"/>
              </a:p>
              <a:p>
                <a:pPr marL="685800" lvl="1" indent="-228600">
                  <a:buFont typeface="+mj-lt"/>
                  <a:buAutoNum type="alphaL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−4+7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−2+1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b="0" dirty="0"/>
              </a:p>
              <a:p>
                <a:pPr marL="685800" lvl="1" indent="-228600">
                  <a:buFont typeface="+mj-lt"/>
                  <a:buAutoNum type="alphaL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0+7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4+1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b="0" dirty="0"/>
              </a:p>
              <a:p>
                <a:pPr marL="228600" lvl="0" indent="-228600">
                  <a:buFont typeface="+mj-lt"/>
                  <a:buAutoNum type="arabicPeriod"/>
                </a:pPr>
                <a:r>
                  <a:rPr lang="en-US" dirty="0"/>
                  <a:t>Connect each midpoint with the opposite vertex</a:t>
                </a:r>
              </a:p>
              <a:p>
                <a:pPr marL="228600" lvl="0" indent="-228600">
                  <a:buFont typeface="+mj-lt"/>
                  <a:buAutoNum type="arabicPeriod"/>
                </a:pPr>
                <a:r>
                  <a:rPr lang="en-US" dirty="0"/>
                  <a:t>The centroid is the intersection</a:t>
                </a:r>
              </a:p>
              <a:p>
                <a:pPr marL="228600" lvl="0" indent="-228600">
                  <a:buFont typeface="+mj-lt"/>
                  <a:buAutoNum type="arabicPeriod"/>
                </a:pPr>
                <a:endParaRPr lang="en-US" dirty="0"/>
              </a:p>
              <a:p>
                <a:pPr marL="0" lvl="0" indent="0">
                  <a:buFont typeface="+mj-lt"/>
                  <a:buNone/>
                </a:pPr>
                <a:r>
                  <a:rPr lang="en-US" dirty="0"/>
                  <a:t>(1, 1)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228600" indent="-228600">
                  <a:buFont typeface="+mj-lt"/>
                  <a:buAutoNum type="arabicPeriod"/>
                </a:pPr>
                <a:r>
                  <a:rPr lang="en-US" dirty="0"/>
                  <a:t>Graph the points</a:t>
                </a:r>
              </a:p>
              <a:p>
                <a:pPr marL="228600" indent="-228600">
                  <a:buFont typeface="+mj-lt"/>
                  <a:buAutoNum type="arabicPeriod"/>
                </a:pPr>
                <a:r>
                  <a:rPr lang="en-US" dirty="0"/>
                  <a:t>Find the midpoints of each side</a:t>
                </a:r>
              </a:p>
              <a:p>
                <a:pPr marL="685800" lvl="1" indent="-228600">
                  <a:buFont typeface="+mj-lt"/>
                  <a:buAutoNum type="alphaLcPeriod"/>
                </a:pPr>
                <a:r>
                  <a:rPr lang="en-US" b="0" i="0">
                    <a:latin typeface="Cambria Math" panose="02040503050406030204" pitchFamily="18" charset="0"/>
                  </a:rPr>
                  <a:t>𝑀_𝐴𝐵=((0+(−4))/2,(4+(−2))/2)=(−2, 1)</a:t>
                </a:r>
                <a:endParaRPr lang="en-US" b="0" dirty="0"/>
              </a:p>
              <a:p>
                <a:pPr marL="685800" lvl="1" indent="-228600">
                  <a:buFont typeface="+mj-lt"/>
                  <a:buAutoNum type="alphaLcPeriod"/>
                </a:pPr>
                <a:r>
                  <a:rPr lang="en-US" b="0" i="0">
                    <a:latin typeface="Cambria Math" panose="02040503050406030204" pitchFamily="18" charset="0"/>
                  </a:rPr>
                  <a:t>𝑀_𝐵𝐶=((−4+7)/2,(−2+1)/2)=(3/2,−1/2)</a:t>
                </a:r>
                <a:endParaRPr lang="en-US" b="0" dirty="0"/>
              </a:p>
              <a:p>
                <a:pPr marL="685800" lvl="1" indent="-228600">
                  <a:buFont typeface="+mj-lt"/>
                  <a:buAutoNum type="alphaLcPeriod"/>
                </a:pPr>
                <a:r>
                  <a:rPr lang="en-US" b="0" i="0">
                    <a:latin typeface="Cambria Math" panose="02040503050406030204" pitchFamily="18" charset="0"/>
                  </a:rPr>
                  <a:t>𝑀_𝐴𝐶=((0+7)/2,(4+1)/2)=(7/2,5/2)</a:t>
                </a:r>
                <a:endParaRPr lang="en-US" b="0" dirty="0"/>
              </a:p>
              <a:p>
                <a:pPr marL="228600" lvl="0" indent="-228600">
                  <a:buFont typeface="+mj-lt"/>
                  <a:buAutoNum type="arabicPeriod"/>
                </a:pPr>
                <a:r>
                  <a:rPr lang="en-US" dirty="0"/>
                  <a:t>Connect each midpoint with the opposite vertex</a:t>
                </a:r>
              </a:p>
              <a:p>
                <a:pPr marL="228600" lvl="0" indent="-228600">
                  <a:buFont typeface="+mj-lt"/>
                  <a:buAutoNum type="arabicPeriod"/>
                </a:pPr>
                <a:r>
                  <a:rPr lang="en-US" dirty="0"/>
                  <a:t>The centroid is the intersection</a:t>
                </a:r>
              </a:p>
              <a:p>
                <a:pPr marL="228600" lvl="0" indent="-228600">
                  <a:buFont typeface="+mj-lt"/>
                  <a:buAutoNum type="arabicPeriod"/>
                </a:pPr>
                <a:endParaRPr lang="en-US" dirty="0"/>
              </a:p>
              <a:p>
                <a:pPr marL="0" lvl="0" indent="0">
                  <a:buFont typeface="+mj-lt"/>
                  <a:buNone/>
                </a:pPr>
                <a:r>
                  <a:rPr lang="en-US" dirty="0"/>
                  <a:t>(1, 1)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F0DBD-464B-47D8-BC6D-54A5FADCD7E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04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451A41-1B4F-4036-A40A-96DD57F6A7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307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</a:t>
            </a:r>
            <a:r>
              <a:rPr lang="en-US" baseline="0" dirty="0"/>
              <a:t> is nothing terribly interesting about the orthocenter.</a:t>
            </a:r>
          </a:p>
          <a:p>
            <a:r>
              <a:rPr lang="en-US" baseline="0" dirty="0"/>
              <a:t>In an acute triangle, the orthocenter is inside the triangle.</a:t>
            </a:r>
          </a:p>
          <a:p>
            <a:r>
              <a:rPr lang="en-US" baseline="0" dirty="0"/>
              <a:t>In a right triangle, the orthocenter is on the triangle at the right angle.</a:t>
            </a:r>
          </a:p>
          <a:p>
            <a:r>
              <a:rPr lang="en-US" baseline="0" dirty="0"/>
              <a:t>In an obtuse triangle, the orthocenter is outside of the triangle.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Draw the other two altitudes (from A and C).</a:t>
            </a:r>
            <a:r>
              <a:rPr lang="en-US" baseline="0" dirty="0"/>
              <a:t>  They will be outside the triangle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610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>
                <a:latin typeface="+mn-lt"/>
              </a:rPr>
              <a:t>Δ</a:t>
            </a:r>
            <a:r>
              <a:rPr lang="en-US" dirty="0">
                <a:latin typeface="+mn-lt"/>
              </a:rPr>
              <a:t>ABC is isosceles,</a:t>
            </a:r>
            <a:r>
              <a:rPr lang="en-US" dirty="0"/>
              <a:t> BD is a median	(given)</a:t>
            </a:r>
          </a:p>
          <a:p>
            <a:r>
              <a:rPr lang="en-US" dirty="0"/>
              <a:t>BA </a:t>
            </a:r>
            <a:r>
              <a:rPr lang="en-US" dirty="0">
                <a:sym typeface="Symbol"/>
              </a:rPr>
              <a:t> BC			(def. Isosceles)</a:t>
            </a:r>
          </a:p>
          <a:p>
            <a:r>
              <a:rPr lang="en-US" dirty="0">
                <a:sym typeface="Symbol"/>
              </a:rPr>
              <a:t>AD  DC			(def. Median)</a:t>
            </a:r>
          </a:p>
          <a:p>
            <a:r>
              <a:rPr lang="en-US" dirty="0">
                <a:sym typeface="Symbol"/>
              </a:rPr>
              <a:t>BD  BD			(reflexive)</a:t>
            </a:r>
          </a:p>
          <a:p>
            <a:r>
              <a:rPr lang="el-GR" dirty="0">
                <a:latin typeface="+mn-lt"/>
              </a:rPr>
              <a:t>Δ</a:t>
            </a:r>
            <a:r>
              <a:rPr lang="en-US" dirty="0">
                <a:latin typeface="+mn-lt"/>
              </a:rPr>
              <a:t>ABD </a:t>
            </a:r>
            <a:r>
              <a:rPr lang="en-US" dirty="0">
                <a:sym typeface="Symbol"/>
              </a:rPr>
              <a:t> </a:t>
            </a:r>
            <a:r>
              <a:rPr lang="el-GR" dirty="0">
                <a:latin typeface="+mn-lt"/>
              </a:rPr>
              <a:t>Δ</a:t>
            </a:r>
            <a:r>
              <a:rPr lang="en-US" dirty="0">
                <a:latin typeface="+mn-lt"/>
              </a:rPr>
              <a:t>CBD		(SSS)</a:t>
            </a:r>
          </a:p>
          <a:p>
            <a:r>
              <a:rPr lang="en-US" dirty="0">
                <a:latin typeface="+mn-lt"/>
                <a:sym typeface="Symbol"/>
              </a:rPr>
              <a:t>ABD</a:t>
            </a:r>
            <a:r>
              <a:rPr lang="en-US" baseline="0" dirty="0">
                <a:latin typeface="+mn-lt"/>
                <a:sym typeface="Symbol"/>
              </a:rPr>
              <a:t> </a:t>
            </a:r>
            <a:r>
              <a:rPr lang="en-US" dirty="0">
                <a:sym typeface="Symbol"/>
              </a:rPr>
              <a:t> </a:t>
            </a:r>
            <a:r>
              <a:rPr lang="en-US" dirty="0">
                <a:latin typeface="+mn-lt"/>
                <a:sym typeface="Symbol"/>
              </a:rPr>
              <a:t>CBD		(def </a:t>
            </a:r>
            <a:r>
              <a:rPr lang="en-US" dirty="0">
                <a:sym typeface="Symbol"/>
              </a:rPr>
              <a:t> </a:t>
            </a:r>
            <a:r>
              <a:rPr lang="el-GR" dirty="0">
                <a:latin typeface="+mn-lt"/>
              </a:rPr>
              <a:t>Δ</a:t>
            </a:r>
            <a:r>
              <a:rPr lang="en-US" dirty="0">
                <a:latin typeface="+mn-lt"/>
              </a:rPr>
              <a:t>) (CPCTC)</a:t>
            </a:r>
          </a:p>
          <a:p>
            <a:r>
              <a:rPr lang="en-US" dirty="0">
                <a:latin typeface="+mn-lt"/>
              </a:rPr>
              <a:t>BD is an angle bisector</a:t>
            </a:r>
            <a:r>
              <a:rPr lang="en-US" baseline="0" dirty="0">
                <a:latin typeface="+mn-lt"/>
              </a:rPr>
              <a:t> 		(def angle bisector)</a:t>
            </a:r>
            <a:endParaRPr lang="en-US" dirty="0">
              <a:latin typeface="+mn-lt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F0DBD-464B-47D8-BC6D-54A5FADCD7E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715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Length should be</a:t>
            </a:r>
            <a:r>
              <a:rPr lang="en-US" baseline="0" dirty="0"/>
              <a:t> ½ </a:t>
            </a:r>
          </a:p>
          <a:p>
            <a:r>
              <a:rPr lang="en-US" baseline="0" dirty="0"/>
              <a:t>They should be parallel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Parallel (slopes):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𝑀𝑁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𝑅𝑆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Distance: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Parallel (slopes):</a:t>
                </a:r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𝑚_𝑀𝑁=(2−0)/(3−1)=1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𝑚_𝑅𝑆=(5−1)/(2−(−2) )=1</a:t>
                </a:r>
                <a:endParaRPr lang="en-US" b="0" dirty="0"/>
              </a:p>
              <a:p>
                <a:r>
                  <a:rPr lang="en-US" dirty="0"/>
                  <a:t>Distance: </a:t>
                </a:r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𝑀𝑁=√((3−1)^2+(2−0)^2 )=2√2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𝑅𝑆=√((2−(−2))^2+(5−1)^2 )=4√2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F0DBD-464B-47D8-BC6D-54A5FADCD7E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179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UV, WV</a:t>
            </a:r>
          </a:p>
          <a:p>
            <a:endParaRPr lang="en-US" dirty="0"/>
          </a:p>
          <a:p>
            <a:r>
              <a:rPr lang="en-US" dirty="0"/>
              <a:t>UW</a:t>
            </a:r>
          </a:p>
          <a:p>
            <a:endParaRPr lang="en-US" dirty="0"/>
          </a:p>
          <a:p>
            <a:r>
              <a:rPr lang="en-US" dirty="0"/>
              <a:t>UW = ½ ST</a:t>
            </a:r>
          </a:p>
          <a:p>
            <a:r>
              <a:rPr lang="en-US" dirty="0"/>
              <a:t>VT = ½ ST</a:t>
            </a:r>
          </a:p>
          <a:p>
            <a:r>
              <a:rPr lang="en-US" dirty="0"/>
              <a:t>UW</a:t>
            </a:r>
            <a:r>
              <a:rPr lang="en-US" baseline="0" dirty="0"/>
              <a:t> = VT = 81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CF = FB, CD = DA	</a:t>
            </a:r>
            <a:r>
              <a:rPr lang="en-US" dirty="0"/>
              <a:t>	(given)</a:t>
            </a:r>
          </a:p>
          <a:p>
            <a:r>
              <a:rPr lang="en-US" dirty="0"/>
              <a:t>F is midpoint of CB, D is midpoint of AC</a:t>
            </a:r>
            <a:r>
              <a:rPr lang="en-US" dirty="0">
                <a:sym typeface="Symbol"/>
              </a:rPr>
              <a:t>	(def. Midpoint)</a:t>
            </a:r>
          </a:p>
          <a:p>
            <a:r>
              <a:rPr lang="en-US" dirty="0">
                <a:sym typeface="Symbol"/>
              </a:rPr>
              <a:t>DF is midsegment		(def. Midsegment)</a:t>
            </a:r>
          </a:p>
          <a:p>
            <a:r>
              <a:rPr lang="en-US" dirty="0">
                <a:sym typeface="Symbol"/>
              </a:rPr>
              <a:t>DF ∥ AB			(Midsegment Theorem)</a:t>
            </a:r>
            <a:endParaRPr lang="en-US" dirty="0">
              <a:latin typeface="+mn-lt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690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F0DBD-464B-47D8-BC6D-54A5FADCD7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4999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F0DBD-464B-47D8-BC6D-54A5FADCD7E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840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 x = 9</a:t>
            </a:r>
          </a:p>
          <a:p>
            <a:endParaRPr lang="en-US" dirty="0"/>
          </a:p>
          <a:p>
            <a:r>
              <a:rPr lang="en-US" dirty="0"/>
              <a:t>If x = 9, then x + y ≠ 14.</a:t>
            </a:r>
            <a:r>
              <a:rPr lang="en-US" baseline="0" dirty="0"/>
              <a:t>  9 + 5 </a:t>
            </a:r>
            <a:r>
              <a:rPr lang="en-US" dirty="0"/>
              <a:t>≠ 14 </a:t>
            </a:r>
            <a:r>
              <a:rPr lang="en-US" dirty="0">
                <a:sym typeface="Wingdings" pitchFamily="2" charset="2"/>
              </a:rPr>
              <a:t> 14 </a:t>
            </a:r>
            <a:r>
              <a:rPr lang="en-US" dirty="0"/>
              <a:t>≠ 14.</a:t>
            </a:r>
            <a:r>
              <a:rPr lang="en-US" baseline="0" dirty="0"/>
              <a:t>  This is the contradiction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sz="1200" b="0" i="0" u="none" strike="noStrike" kern="1200" baseline="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Assume temporarily that ∠3 and ∠5 are supplementary. </a:t>
                </a:r>
              </a:p>
              <a:p>
                <a:r>
                  <a:rPr lang="en-US" sz="1200" b="0" i="0" u="none" strike="noStrike" kern="1200" baseline="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By the Converse of the Consecutive Interior Angles Theorem, line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1200" b="0" i="0" u="none" strike="noStrike" kern="1200" baseline="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is parallel to line </a:t>
                </a:r>
                <a:r>
                  <a:rPr lang="en-US" sz="1200" b="0" i="1" u="none" strike="noStrike" kern="1200" baseline="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k</a:t>
                </a:r>
                <a:r>
                  <a:rPr lang="en-US" sz="1200" b="0" i="0" u="none" strike="noStrike" kern="1200" baseline="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. </a:t>
                </a:r>
              </a:p>
              <a:p>
                <a:r>
                  <a:rPr lang="en-US" sz="1200" b="0" i="0" u="none" strike="noStrike" kern="1200" baseline="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This contradicts the given information. </a:t>
                </a:r>
              </a:p>
              <a:p>
                <a:r>
                  <a:rPr lang="en-US" sz="1200" b="0" i="0" u="none" strike="noStrike" kern="1200" baseline="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So, the assumption that ∠3 and ∠5 are supplementary must be false, which proves that ∠3 and ∠5 are not supplementary.</a:t>
                </a: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sz="1200" b="0" i="0" u="none" strike="noStrike" kern="1200" baseline="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Assume temporarily that ∠3 and ∠5 are supplementary. </a:t>
                </a:r>
              </a:p>
              <a:p>
                <a:r>
                  <a:rPr lang="en-US" sz="1200" b="0" i="0" u="none" strike="noStrike" kern="1200" baseline="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By the Converse of the Consecutive Interior Angles Theorem, line </a:t>
                </a:r>
                <a:r>
                  <a:rPr lang="en-US" b="0" i="0">
                    <a:latin typeface="Cambria Math" panose="02040503050406030204" pitchFamily="18" charset="0"/>
                  </a:rPr>
                  <a:t>ℓ</a:t>
                </a:r>
                <a:r>
                  <a:rPr lang="en-US" sz="1200" b="0" i="0" u="none" strike="noStrike" kern="1200" baseline="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is parallel to line </a:t>
                </a:r>
                <a:r>
                  <a:rPr lang="en-US" sz="1200" b="0" i="1" u="none" strike="noStrike" kern="1200" baseline="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k</a:t>
                </a:r>
                <a:r>
                  <a:rPr lang="en-US" sz="1200" b="0" i="0" u="none" strike="noStrike" kern="1200" baseline="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. </a:t>
                </a:r>
              </a:p>
              <a:p>
                <a:r>
                  <a:rPr lang="en-US" sz="1200" b="0" i="0" u="none" strike="noStrike" kern="1200" baseline="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This contradicts the given information. </a:t>
                </a:r>
              </a:p>
              <a:p>
                <a:r>
                  <a:rPr lang="en-US" sz="1200" b="0" i="0" u="none" strike="noStrike" kern="1200" baseline="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So, the assumption that ∠3 and ∠5 are supplementary must be false, which proves that ∠3 and ∠5 are not supplementary.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F0DBD-464B-47D8-BC6D-54A5FADCD7E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30434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Smallest</a:t>
            </a:r>
            <a:r>
              <a:rPr lang="en-US" baseline="0" dirty="0"/>
              <a:t> angle</a:t>
            </a:r>
          </a:p>
          <a:p>
            <a:r>
              <a:rPr lang="en-US" baseline="0" dirty="0"/>
              <a:t>Largest side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ST, RS, 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Can’t be done, short side</a:t>
            </a:r>
            <a:r>
              <a:rPr lang="en-US" baseline="0" dirty="0"/>
              <a:t> don’t touch</a:t>
            </a:r>
          </a:p>
          <a:p>
            <a:r>
              <a:rPr lang="en-US" baseline="0" dirty="0"/>
              <a:t>Can’t be done, forms a line</a:t>
            </a:r>
          </a:p>
          <a:p>
            <a:r>
              <a:rPr lang="en-US" baseline="0" dirty="0"/>
              <a:t>Can be done, isosceles triangle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11+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&gt;15→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&gt;4</m:t>
                      </m:r>
                    </m:oMath>
                  </m:oMathPara>
                </a14:m>
                <a:endParaRPr lang="en-US" dirty="0">
                  <a:sym typeface="Wingdings" pitchFamily="2" charset="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15+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&gt;11→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&gt;−4 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𝑎𝑙𝑟𝑒𝑎𝑑𝑦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𝑝𝑎𝑟𝑡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𝑜𝑓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𝑥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&gt;4)</m:t>
                      </m:r>
                    </m:oMath>
                  </m:oMathPara>
                </a14:m>
                <a:endParaRPr lang="en-US" dirty="0">
                  <a:sym typeface="Wingdings" pitchFamily="2" charset="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11+15&gt;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𝑥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→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26&gt;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𝑥</m:t>
                      </m:r>
                    </m:oMath>
                  </m:oMathPara>
                </a14:m>
                <a:endParaRPr lang="en-US" dirty="0">
                  <a:sym typeface="Wingdings" pitchFamily="2" charset="2"/>
                </a:endParaRPr>
              </a:p>
              <a:p>
                <a:r>
                  <a:rPr lang="en-US" dirty="0">
                    <a:sym typeface="Wingdings" pitchFamily="2" charset="2"/>
                  </a:rPr>
                  <a:t>Combine</a:t>
                </a:r>
                <a:r>
                  <a:rPr lang="en-US" baseline="0" dirty="0">
                    <a:sym typeface="Wingdings" pitchFamily="2" charset="2"/>
                  </a:rPr>
                  <a:t> 1</a:t>
                </a:r>
                <a:r>
                  <a:rPr lang="en-US" baseline="30000" dirty="0">
                    <a:sym typeface="Wingdings" pitchFamily="2" charset="2"/>
                  </a:rPr>
                  <a:t>st</a:t>
                </a:r>
                <a:r>
                  <a:rPr lang="en-US" baseline="0" dirty="0">
                    <a:sym typeface="Wingdings" pitchFamily="2" charset="2"/>
                  </a:rPr>
                  <a:t> and 3</a:t>
                </a:r>
                <a:r>
                  <a:rPr lang="en-US" baseline="30000" dirty="0">
                    <a:sym typeface="Wingdings" pitchFamily="2" charset="2"/>
                  </a:rPr>
                  <a:t>rd</a:t>
                </a:r>
                <a:r>
                  <a:rPr lang="en-US" baseline="0" dirty="0">
                    <a:sym typeface="Wingdings" pitchFamily="2" charset="2"/>
                  </a:rPr>
                  <a:t>: 4 &lt; x &lt; 26</a:t>
                </a:r>
              </a:p>
              <a:p>
                <a:endParaRPr lang="en-US" baseline="0" dirty="0">
                  <a:sym typeface="Wingdings" pitchFamily="2" charset="2"/>
                </a:endParaRPr>
              </a:p>
              <a:p>
                <a:r>
                  <a:rPr lang="en-US" baseline="0" dirty="0">
                    <a:sym typeface="Wingdings" pitchFamily="2" charset="2"/>
                  </a:rPr>
                  <a:t>Short cut: subtract to get smallest, add to get largest</a:t>
                </a: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i="0" dirty="0">
                    <a:latin typeface="Cambria Math" panose="02040503050406030204" pitchFamily="18" charset="0"/>
                  </a:rPr>
                  <a:t>11+𝑥&gt;15</a:t>
                </a:r>
                <a:r>
                  <a:rPr lang="en-US" b="0" i="0" dirty="0">
                    <a:latin typeface="Cambria Math" panose="02040503050406030204" pitchFamily="18" charset="0"/>
                  </a:rPr>
                  <a:t>→</a:t>
                </a:r>
                <a:r>
                  <a:rPr lang="en-US" i="0" dirty="0">
                    <a:latin typeface="Cambria Math" panose="02040503050406030204" pitchFamily="18" charset="0"/>
                    <a:sym typeface="Wingdings" pitchFamily="2" charset="2"/>
                  </a:rPr>
                  <a:t>𝑥&gt;4</a:t>
                </a:r>
                <a:endParaRPr lang="en-US" dirty="0">
                  <a:sym typeface="Wingdings" pitchFamily="2" charset="2"/>
                </a:endParaRPr>
              </a:p>
              <a:p>
                <a:r>
                  <a:rPr lang="en-US" i="0" dirty="0">
                    <a:latin typeface="Cambria Math" panose="02040503050406030204" pitchFamily="18" charset="0"/>
                    <a:sym typeface="Wingdings" pitchFamily="2" charset="2"/>
                  </a:rPr>
                  <a:t>15+𝑥&gt;11</a:t>
                </a:r>
                <a:r>
                  <a:rPr lang="en-US" b="0" i="0" dirty="0">
                    <a:latin typeface="Cambria Math" panose="02040503050406030204" pitchFamily="18" charset="0"/>
                    <a:sym typeface="Wingdings" pitchFamily="2" charset="2"/>
                  </a:rPr>
                  <a:t>→</a:t>
                </a:r>
                <a:r>
                  <a:rPr lang="en-US" i="0" dirty="0">
                    <a:latin typeface="Cambria Math" panose="02040503050406030204" pitchFamily="18" charset="0"/>
                    <a:sym typeface="Wingdings" pitchFamily="2" charset="2"/>
                  </a:rPr>
                  <a:t>𝑥&gt;−4 (</a:t>
                </a:r>
                <a:r>
                  <a:rPr lang="en-US" b="0" i="0" dirty="0">
                    <a:latin typeface="Cambria Math" panose="02040503050406030204" pitchFamily="18" charset="0"/>
                    <a:sym typeface="Wingdings" pitchFamily="2" charset="2"/>
                  </a:rPr>
                  <a:t>𝑎𝑙𝑟𝑒𝑎𝑑𝑦 𝑝𝑎𝑟𝑡 𝑜𝑓 𝑥&gt;4</a:t>
                </a:r>
                <a:r>
                  <a:rPr lang="en-US" i="0" dirty="0">
                    <a:latin typeface="Cambria Math" panose="02040503050406030204" pitchFamily="18" charset="0"/>
                    <a:sym typeface="Wingdings" pitchFamily="2" charset="2"/>
                  </a:rPr>
                  <a:t>)</a:t>
                </a:r>
                <a:endParaRPr lang="en-US" dirty="0">
                  <a:sym typeface="Wingdings" pitchFamily="2" charset="2"/>
                </a:endParaRPr>
              </a:p>
              <a:p>
                <a:r>
                  <a:rPr lang="en-US" i="0" dirty="0">
                    <a:latin typeface="Cambria Math" panose="02040503050406030204" pitchFamily="18" charset="0"/>
                    <a:sym typeface="Wingdings" pitchFamily="2" charset="2"/>
                  </a:rPr>
                  <a:t>11+15&gt;𝑥</a:t>
                </a:r>
                <a:r>
                  <a:rPr lang="en-US" b="0" i="0" dirty="0">
                    <a:latin typeface="Cambria Math" panose="02040503050406030204" pitchFamily="18" charset="0"/>
                    <a:sym typeface="Wingdings" pitchFamily="2" charset="2"/>
                  </a:rPr>
                  <a:t>→</a:t>
                </a:r>
                <a:r>
                  <a:rPr lang="en-US" i="0" dirty="0">
                    <a:latin typeface="Cambria Math" panose="02040503050406030204" pitchFamily="18" charset="0"/>
                    <a:sym typeface="Wingdings" pitchFamily="2" charset="2"/>
                  </a:rPr>
                  <a:t>26&gt;𝑥</a:t>
                </a:r>
                <a:endParaRPr lang="en-US" dirty="0">
                  <a:sym typeface="Wingdings" pitchFamily="2" charset="2"/>
                </a:endParaRPr>
              </a:p>
              <a:p>
                <a:r>
                  <a:rPr lang="en-US" dirty="0">
                    <a:sym typeface="Wingdings" pitchFamily="2" charset="2"/>
                  </a:rPr>
                  <a:t>Combine</a:t>
                </a:r>
                <a:r>
                  <a:rPr lang="en-US" baseline="0" dirty="0">
                    <a:sym typeface="Wingdings" pitchFamily="2" charset="2"/>
                  </a:rPr>
                  <a:t> 1</a:t>
                </a:r>
                <a:r>
                  <a:rPr lang="en-US" baseline="30000" dirty="0">
                    <a:sym typeface="Wingdings" pitchFamily="2" charset="2"/>
                  </a:rPr>
                  <a:t>st</a:t>
                </a:r>
                <a:r>
                  <a:rPr lang="en-US" baseline="0" dirty="0">
                    <a:sym typeface="Wingdings" pitchFamily="2" charset="2"/>
                  </a:rPr>
                  <a:t> and 3</a:t>
                </a:r>
                <a:r>
                  <a:rPr lang="en-US" baseline="30000" dirty="0">
                    <a:sym typeface="Wingdings" pitchFamily="2" charset="2"/>
                  </a:rPr>
                  <a:t>rd</a:t>
                </a:r>
                <a:r>
                  <a:rPr lang="en-US" baseline="0" dirty="0">
                    <a:sym typeface="Wingdings" pitchFamily="2" charset="2"/>
                  </a:rPr>
                  <a:t>: 4 &lt; x &lt; 26</a:t>
                </a:r>
              </a:p>
              <a:p>
                <a:endParaRPr lang="en-US" baseline="0" dirty="0">
                  <a:sym typeface="Wingdings" pitchFamily="2" charset="2"/>
                </a:endParaRPr>
              </a:p>
              <a:p>
                <a:r>
                  <a:rPr lang="en-US" baseline="0" dirty="0">
                    <a:sym typeface="Wingdings" pitchFamily="2" charset="2"/>
                  </a:rPr>
                  <a:t>Short cut: subtract to get smallest, add to get largest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F0DBD-464B-47D8-BC6D-54A5FADCD7E8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6809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5506E8-08BF-4716-8DA3-B55C59674A37}" type="slidenum">
              <a:rPr lang="en-US"/>
              <a:pPr/>
              <a:t>41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696913"/>
            <a:ext cx="6191250" cy="3482975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two meter sticks to demonstrate the Hinge Theorem</a:t>
            </a:r>
          </a:p>
          <a:p>
            <a:pPr lvl="1"/>
            <a:r>
              <a:rPr lang="en-US" dirty="0"/>
              <a:t>Have two meter sticks form two sides of the Δ and have the kids imagine the third side.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bar>
                    <m:r>
                      <a:rPr lang="en-US" b="0" i="1" smtClean="0">
                        <a:latin typeface="Cambria Math" panose="02040503050406030204" pitchFamily="18" charset="0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ba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𝐴𝐷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𝐶𝐷</m:t>
                    </m:r>
                  </m:oMath>
                </a14:m>
                <a:r>
                  <a:rPr lang="en-US" dirty="0">
                    <a:latin typeface="+mn-lt"/>
                  </a:rPr>
                  <a:t>	</a:t>
                </a:r>
                <a:r>
                  <a:rPr lang="en-US" dirty="0"/>
                  <a:t>	(given)</a:t>
                </a:r>
              </a:p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𝐵𝐷</m:t>
                        </m:r>
                      </m:e>
                    </m:bar>
                    <m:r>
                      <a:rPr lang="en-US" b="0" i="1" smtClean="0">
                        <a:latin typeface="Cambria Math" panose="02040503050406030204" pitchFamily="18" charset="0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𝐵𝐷</m:t>
                        </m:r>
                      </m:e>
                    </m:bar>
                  </m:oMath>
                </a14:m>
                <a:r>
                  <a:rPr lang="en-US" dirty="0"/>
                  <a:t>			(Reflexive)</a:t>
                </a:r>
              </a:p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𝐴𝐵𝐷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𝐶𝐵𝐷</m:t>
                    </m:r>
                  </m:oMath>
                </a14:m>
                <a:r>
                  <a:rPr lang="en-US" dirty="0"/>
                  <a:t>		(Converse of</a:t>
                </a:r>
                <a:r>
                  <a:rPr lang="en-US" baseline="0" dirty="0"/>
                  <a:t> Hinge Theorem)</a:t>
                </a: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>
                    <a:latin typeface="Cambria Math" panose="02040503050406030204" pitchFamily="18" charset="0"/>
                  </a:rPr>
                  <a:t>¯𝐴𝐵≅¯𝐵𝐶, 𝐴𝐷&gt;𝐶𝐷</a:t>
                </a:r>
                <a:r>
                  <a:rPr lang="en-US" dirty="0">
                    <a:latin typeface="+mn-lt"/>
                  </a:rPr>
                  <a:t>	</a:t>
                </a:r>
                <a:r>
                  <a:rPr lang="en-US" dirty="0"/>
                  <a:t>	(given)</a:t>
                </a:r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¯𝐵𝐷≅¯𝐵𝐷</a:t>
                </a:r>
                <a:r>
                  <a:rPr lang="en-US" dirty="0"/>
                  <a:t>			(Reflexive)</a:t>
                </a:r>
              </a:p>
              <a:p>
                <a:r>
                  <a:rPr lang="en-US" b="0" i="0" dirty="0">
                    <a:latin typeface="Cambria Math" panose="02040503050406030204" pitchFamily="18" charset="0"/>
                  </a:rPr>
                  <a:t>𝑚∠𝐴𝐵𝐷&gt;𝑚∠𝐶𝐵𝐷</a:t>
                </a:r>
                <a:r>
                  <a:rPr lang="en-US" dirty="0"/>
                  <a:t>		(Converse of</a:t>
                </a:r>
                <a:r>
                  <a:rPr lang="en-US" baseline="0" dirty="0"/>
                  <a:t> Hinge Theorem)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93423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 B; The measure of the included angle for Group B is 155°, which is greater than the measure of the included angle for Group A. So, Group B is farther from camp.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F0DBD-464B-47D8-BC6D-54A5FADCD7E8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12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Since JK is </a:t>
                </a:r>
                <a:r>
                  <a:rPr lang="en-US" dirty="0">
                    <a:sym typeface="Symbol"/>
                  </a:rPr>
                  <a:t> bisector,</a:t>
                </a:r>
                <a:r>
                  <a:rPr lang="en-US" baseline="0" dirty="0">
                    <a:sym typeface="Symbol"/>
                  </a:rPr>
                  <a:t> then NK = LK (</a:t>
                </a:r>
                <a:r>
                  <a:rPr lang="en-US" dirty="0">
                    <a:sym typeface="Symbol"/>
                  </a:rPr>
                  <a:t> bisector theorem).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  <a:sym typeface="Symbol"/>
                        </a:rPr>
                        <m:t>6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Symbol"/>
                        </a:rPr>
                        <m:t>𝑥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sym typeface="Symbol"/>
                        </a:rPr>
                        <m:t>−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Symbol"/>
                        </a:rPr>
                        <m:t>5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Symbol"/>
                        </a:rPr>
                        <m:t>=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Symbol"/>
                        </a:rPr>
                        <m:t>4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Symbol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Symbol"/>
                        </a:rPr>
                        <m:t>+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Symbol"/>
                        </a:rPr>
                        <m:t>1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Symbol"/>
                        </a:rPr>
                        <m:t> 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Symbol"/>
                        </a:rPr>
                        <m:t>2</m:t>
                      </m:r>
                      <m:r>
                        <a:rPr lang="en-US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𝑥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−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5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=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1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  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2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𝑥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=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6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  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𝑥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=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3</m:t>
                      </m:r>
                    </m:oMath>
                  </m:oMathPara>
                </a14:m>
                <a:endParaRPr lang="en-US" baseline="0" dirty="0">
                  <a:sym typeface="Wingdings" pitchFamily="2" charset="2"/>
                </a:endParaRPr>
              </a:p>
              <a:p>
                <a:r>
                  <a:rPr lang="en-US" baseline="0" dirty="0">
                    <a:sym typeface="Wingdings" pitchFamily="2" charset="2"/>
                  </a:rPr>
                  <a:t>Find NK: </a:t>
                </a:r>
                <a14:m>
                  <m:oMath xmlns:m="http://schemas.openxmlformats.org/officeDocument/2006/math">
                    <m:r>
                      <a:rPr lang="en-US" i="1" baseline="0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6</m:t>
                    </m:r>
                    <m:r>
                      <a:rPr lang="en-US" i="1" baseline="0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𝑥</m:t>
                    </m:r>
                    <m:r>
                      <a:rPr lang="en-US" b="0" i="1" baseline="0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−</m:t>
                    </m:r>
                    <m:r>
                      <a:rPr lang="en-US" i="1" baseline="0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5</m:t>
                    </m:r>
                    <m:r>
                      <a:rPr lang="en-US" i="1" baseline="0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 </m:t>
                    </m:r>
                    <m:r>
                      <a:rPr lang="en-US" i="1" baseline="0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6</m:t>
                    </m:r>
                    <m:d>
                      <m:dPr>
                        <m:ctrlPr>
                          <a:rPr lang="en-US" i="1" baseline="0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i="1" baseline="0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3</m:t>
                        </m:r>
                      </m:e>
                    </m:d>
                    <m:r>
                      <a:rPr lang="en-US" b="0" i="1" baseline="0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−</m:t>
                    </m:r>
                    <m:r>
                      <a:rPr lang="en-US" i="1" baseline="0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5</m:t>
                    </m:r>
                    <m:r>
                      <a:rPr lang="en-US" i="1" baseline="0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r>
                      <a:rPr lang="en-US" i="1" baseline="0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13</m:t>
                    </m:r>
                  </m:oMath>
                </a14:m>
                <a:endParaRPr lang="en-US" baseline="0" dirty="0">
                  <a:sym typeface="Wingdings" pitchFamily="2" charset="2"/>
                </a:endParaRPr>
              </a:p>
              <a:p>
                <a:endParaRPr lang="en-US" baseline="0" dirty="0">
                  <a:sym typeface="Wingdings" pitchFamily="2" charset="2"/>
                </a:endParaRPr>
              </a:p>
              <a:p>
                <a:r>
                  <a:rPr lang="en-US" baseline="0" dirty="0">
                    <a:sym typeface="Wingdings" pitchFamily="2" charset="2"/>
                  </a:rPr>
                  <a:t>Since MN = ML, M is equidistant from each end of NL.  Thus by then Converse of the Perpendicular Bisector Theorem, M is on the perpendicular bisector.</a:t>
                </a: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Since JK is </a:t>
                </a:r>
                <a:r>
                  <a:rPr lang="en-US" dirty="0">
                    <a:sym typeface="Symbol"/>
                  </a:rPr>
                  <a:t> bisector,</a:t>
                </a:r>
                <a:r>
                  <a:rPr lang="en-US" baseline="0" dirty="0">
                    <a:sym typeface="Symbol"/>
                  </a:rPr>
                  <a:t> then NK = LK (</a:t>
                </a:r>
                <a:r>
                  <a:rPr lang="en-US" dirty="0">
                    <a:sym typeface="Symbol"/>
                  </a:rPr>
                  <a:t> bisector theorem).</a:t>
                </a:r>
              </a:p>
              <a:p>
                <a:r>
                  <a:rPr lang="en-US" i="0" dirty="0">
                    <a:latin typeface="Cambria Math" panose="02040503050406030204" pitchFamily="18" charset="0"/>
                    <a:sym typeface="Symbol"/>
                  </a:rPr>
                  <a:t>6𝑥</a:t>
                </a:r>
                <a:r>
                  <a:rPr lang="en-US" b="0" i="0" dirty="0">
                    <a:latin typeface="Cambria Math" panose="02040503050406030204" pitchFamily="18" charset="0"/>
                    <a:sym typeface="Symbol"/>
                  </a:rPr>
                  <a:t>−</a:t>
                </a:r>
                <a:r>
                  <a:rPr lang="en-US" i="0" dirty="0">
                    <a:latin typeface="Cambria Math" panose="02040503050406030204" pitchFamily="18" charset="0"/>
                    <a:sym typeface="Symbol"/>
                  </a:rPr>
                  <a:t>5=4𝑥+1 </a:t>
                </a:r>
                <a:r>
                  <a:rPr lang="en-US" i="0" dirty="0">
                    <a:latin typeface="Cambria Math" panose="02040503050406030204" pitchFamily="18" charset="0"/>
                    <a:sym typeface="Wingdings" pitchFamily="2" charset="2"/>
                  </a:rPr>
                  <a:t> 2𝑥</a:t>
                </a:r>
                <a:r>
                  <a:rPr lang="en-US" b="0" i="0" dirty="0">
                    <a:latin typeface="Cambria Math" panose="02040503050406030204" pitchFamily="18" charset="0"/>
                    <a:sym typeface="Wingdings" pitchFamily="2" charset="2"/>
                  </a:rPr>
                  <a:t>−</a:t>
                </a:r>
                <a:r>
                  <a:rPr lang="en-US" i="0" baseline="0" dirty="0">
                    <a:latin typeface="Cambria Math" panose="02040503050406030204" pitchFamily="18" charset="0"/>
                    <a:sym typeface="Wingdings" pitchFamily="2" charset="2"/>
                  </a:rPr>
                  <a:t>5=1  2𝑥=6  𝑥=3</a:t>
                </a:r>
                <a:endParaRPr lang="en-US" baseline="0" dirty="0">
                  <a:sym typeface="Wingdings" pitchFamily="2" charset="2"/>
                </a:endParaRPr>
              </a:p>
              <a:p>
                <a:r>
                  <a:rPr lang="en-US" baseline="0" dirty="0">
                    <a:sym typeface="Wingdings" pitchFamily="2" charset="2"/>
                  </a:rPr>
                  <a:t>Find NK: </a:t>
                </a:r>
                <a:r>
                  <a:rPr lang="en-US" i="0" baseline="0" dirty="0">
                    <a:latin typeface="Cambria Math" panose="02040503050406030204" pitchFamily="18" charset="0"/>
                    <a:sym typeface="Wingdings" pitchFamily="2" charset="2"/>
                  </a:rPr>
                  <a:t>6𝑥</a:t>
                </a:r>
                <a:r>
                  <a:rPr lang="en-US" b="0" i="0" baseline="0" dirty="0">
                    <a:latin typeface="Cambria Math" panose="02040503050406030204" pitchFamily="18" charset="0"/>
                    <a:sym typeface="Wingdings" pitchFamily="2" charset="2"/>
                  </a:rPr>
                  <a:t>−</a:t>
                </a:r>
                <a:r>
                  <a:rPr lang="en-US" i="0" baseline="0" dirty="0">
                    <a:latin typeface="Cambria Math" panose="02040503050406030204" pitchFamily="18" charset="0"/>
                    <a:sym typeface="Wingdings" pitchFamily="2" charset="2"/>
                  </a:rPr>
                  <a:t>5  6(3)</a:t>
                </a:r>
                <a:r>
                  <a:rPr lang="en-US" b="0" i="0" baseline="0" dirty="0">
                    <a:latin typeface="Cambria Math" panose="02040503050406030204" pitchFamily="18" charset="0"/>
                    <a:sym typeface="Wingdings" pitchFamily="2" charset="2"/>
                  </a:rPr>
                  <a:t>−</a:t>
                </a:r>
                <a:r>
                  <a:rPr lang="en-US" i="0" baseline="0" dirty="0">
                    <a:latin typeface="Cambria Math" panose="02040503050406030204" pitchFamily="18" charset="0"/>
                    <a:sym typeface="Wingdings" pitchFamily="2" charset="2"/>
                  </a:rPr>
                  <a:t>5=13</a:t>
                </a:r>
                <a:endParaRPr lang="en-US" baseline="0" dirty="0">
                  <a:sym typeface="Wingdings" pitchFamily="2" charset="2"/>
                </a:endParaRPr>
              </a:p>
              <a:p>
                <a:endParaRPr lang="en-US" baseline="0" dirty="0">
                  <a:sym typeface="Wingdings" pitchFamily="2" charset="2"/>
                </a:endParaRPr>
              </a:p>
              <a:p>
                <a:r>
                  <a:rPr lang="en-US" baseline="0" dirty="0">
                    <a:sym typeface="Wingdings" pitchFamily="2" charset="2"/>
                  </a:rPr>
                  <a:t>Since MN = ML, M is equidistant from each end of NL.  Thus by then Converse of the Perpendicular Bisector Theorem, M is on the perpendicular bisector.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+5=4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6 </m:t>
                      </m:r>
                      <m:r>
                        <a:rPr lang="en-US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 5=</m:t>
                      </m:r>
                      <m:r>
                        <a:rPr lang="en-US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𝑥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−</m:t>
                      </m:r>
                      <m:r>
                        <a:rPr lang="en-US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6  </m:t>
                      </m:r>
                      <m:r>
                        <a:rPr lang="en-US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𝑥</m:t>
                      </m:r>
                      <m:r>
                        <a:rPr lang="en-US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=11</m:t>
                      </m:r>
                    </m:oMath>
                  </m:oMathPara>
                </a14:m>
                <a:endParaRPr lang="en-US" dirty="0">
                  <a:sym typeface="Wingdings" pitchFamily="2" charset="2"/>
                </a:endParaRPr>
              </a:p>
              <a:p>
                <a:endParaRPr lang="en-US" dirty="0">
                  <a:sym typeface="Wingdings" pitchFamily="2" charset="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5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=6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𝑥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−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5 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−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=−5  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𝑥</m:t>
                      </m:r>
                      <m:r>
                        <a:rPr lang="en-US" i="1" baseline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=5</m:t>
                      </m:r>
                    </m:oMath>
                  </m:oMathPara>
                </a14:m>
                <a:endParaRPr lang="en-US" baseline="0" dirty="0">
                  <a:sym typeface="Wingdings" pitchFamily="2" charset="2"/>
                </a:endParaRPr>
              </a:p>
              <a:p>
                <a:endParaRPr lang="en-US" baseline="0" dirty="0">
                  <a:sym typeface="Wingdings" pitchFamily="2" charset="2"/>
                </a:endParaRPr>
              </a:p>
              <a:p>
                <a:r>
                  <a:rPr lang="en-US" baseline="0" dirty="0">
                    <a:sym typeface="Wingdings" pitchFamily="2" charset="2"/>
                  </a:rPr>
                  <a:t>No, you need to know that SP </a:t>
                </a:r>
                <a:r>
                  <a:rPr lang="en-US" baseline="0" dirty="0">
                    <a:sym typeface="Symbol"/>
                  </a:rPr>
                  <a:t> QP and SR  QR</a:t>
                </a: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i="0" dirty="0">
                    <a:latin typeface="Cambria Math" panose="02040503050406030204" pitchFamily="18" charset="0"/>
                  </a:rPr>
                  <a:t>3𝑥+5=4𝑥</a:t>
                </a:r>
                <a:r>
                  <a:rPr lang="en-US" b="0" i="0" dirty="0">
                    <a:latin typeface="Cambria Math" panose="02040503050406030204" pitchFamily="18" charset="0"/>
                  </a:rPr>
                  <a:t>−</a:t>
                </a:r>
                <a:r>
                  <a:rPr lang="en-US" i="0" dirty="0">
                    <a:latin typeface="Cambria Math" panose="02040503050406030204" pitchFamily="18" charset="0"/>
                  </a:rPr>
                  <a:t>6 </a:t>
                </a:r>
                <a:r>
                  <a:rPr lang="en-US" i="0" dirty="0">
                    <a:latin typeface="Cambria Math" panose="02040503050406030204" pitchFamily="18" charset="0"/>
                    <a:sym typeface="Wingdings" pitchFamily="2" charset="2"/>
                  </a:rPr>
                  <a:t> 5=𝑥</a:t>
                </a:r>
                <a:r>
                  <a:rPr lang="en-US" b="0" i="0" dirty="0">
                    <a:latin typeface="Cambria Math" panose="02040503050406030204" pitchFamily="18" charset="0"/>
                    <a:sym typeface="Wingdings" pitchFamily="2" charset="2"/>
                  </a:rPr>
                  <a:t>−</a:t>
                </a:r>
                <a:r>
                  <a:rPr lang="en-US" i="0" dirty="0">
                    <a:latin typeface="Cambria Math" panose="02040503050406030204" pitchFamily="18" charset="0"/>
                    <a:sym typeface="Wingdings" pitchFamily="2" charset="2"/>
                  </a:rPr>
                  <a:t>6  𝑥=11</a:t>
                </a:r>
                <a:endParaRPr lang="en-US" dirty="0">
                  <a:sym typeface="Wingdings" pitchFamily="2" charset="2"/>
                </a:endParaRPr>
              </a:p>
              <a:p>
                <a:endParaRPr lang="en-US" dirty="0">
                  <a:sym typeface="Wingdings" pitchFamily="2" charset="2"/>
                </a:endParaRPr>
              </a:p>
              <a:p>
                <a:r>
                  <a:rPr lang="en-US" i="0" dirty="0">
                    <a:latin typeface="Cambria Math" panose="02040503050406030204" pitchFamily="18" charset="0"/>
                    <a:sym typeface="Wingdings" pitchFamily="2" charset="2"/>
                  </a:rPr>
                  <a:t>5𝑥=6𝑥</a:t>
                </a:r>
                <a:r>
                  <a:rPr lang="en-US" b="0" i="0" dirty="0">
                    <a:latin typeface="Cambria Math" panose="02040503050406030204" pitchFamily="18" charset="0"/>
                    <a:sym typeface="Wingdings" pitchFamily="2" charset="2"/>
                  </a:rPr>
                  <a:t>−</a:t>
                </a:r>
                <a:r>
                  <a:rPr lang="en-US" i="0" dirty="0">
                    <a:latin typeface="Cambria Math" panose="02040503050406030204" pitchFamily="18" charset="0"/>
                    <a:sym typeface="Wingdings" pitchFamily="2" charset="2"/>
                  </a:rPr>
                  <a:t>5  </a:t>
                </a:r>
                <a:r>
                  <a:rPr lang="en-US" b="0" i="0" dirty="0">
                    <a:latin typeface="Cambria Math" panose="02040503050406030204" pitchFamily="18" charset="0"/>
                    <a:sym typeface="Wingdings" pitchFamily="2" charset="2"/>
                  </a:rPr>
                  <a:t>−</a:t>
                </a:r>
                <a:r>
                  <a:rPr lang="en-US" i="0" dirty="0">
                    <a:latin typeface="Cambria Math" panose="02040503050406030204" pitchFamily="18" charset="0"/>
                    <a:sym typeface="Wingdings" pitchFamily="2" charset="2"/>
                  </a:rPr>
                  <a:t>𝑥=−5</a:t>
                </a:r>
                <a:r>
                  <a:rPr lang="en-US" i="0" baseline="0" dirty="0">
                    <a:latin typeface="Cambria Math" panose="02040503050406030204" pitchFamily="18" charset="0"/>
                    <a:sym typeface="Wingdings" pitchFamily="2" charset="2"/>
                  </a:rPr>
                  <a:t>  𝑥=5</a:t>
                </a:r>
                <a:endParaRPr lang="en-US" baseline="0" dirty="0">
                  <a:sym typeface="Wingdings" pitchFamily="2" charset="2"/>
                </a:endParaRPr>
              </a:p>
              <a:p>
                <a:endParaRPr lang="en-US" baseline="0" dirty="0">
                  <a:sym typeface="Wingdings" pitchFamily="2" charset="2"/>
                </a:endParaRPr>
              </a:p>
              <a:p>
                <a:r>
                  <a:rPr lang="en-US" baseline="0" dirty="0">
                    <a:sym typeface="Wingdings" pitchFamily="2" charset="2"/>
                  </a:rPr>
                  <a:t>No, you need to know that SP </a:t>
                </a:r>
                <a:r>
                  <a:rPr lang="en-US" baseline="0" dirty="0">
                    <a:sym typeface="Symbol"/>
                  </a:rPr>
                  <a:t> QP and SR  QR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228600" indent="-228600">
                  <a:buAutoNum type="arabicPeriod"/>
                </a:pPr>
                <a:r>
                  <a:rPr lang="en-US" dirty="0"/>
                  <a:t>Midpoint: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5+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−11</m:t>
                                </m:r>
                              </m:e>
                            </m:d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−1+3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−3, 1</m:t>
                        </m:r>
                      </m:e>
                    </m:d>
                  </m:oMath>
                </a14:m>
                <a:endParaRPr lang="en-US" b="0" dirty="0"/>
              </a:p>
              <a:p>
                <a:pPr marL="228600" indent="-228600">
                  <a:buAutoNum type="arabicPeriod"/>
                </a:pPr>
                <a:r>
                  <a:rPr lang="en-US" dirty="0"/>
                  <a:t>Slope: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3−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−11−5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−16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b="0" dirty="0"/>
              </a:p>
              <a:p>
                <a:pPr marL="228600" indent="-228600">
                  <a:buAutoNum type="arabicPeriod"/>
                </a:pPr>
                <a:r>
                  <a:rPr lang="en-US" dirty="0"/>
                  <a:t>⊥ Slope: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b="0" dirty="0"/>
              </a:p>
              <a:p>
                <a:pPr marL="228600" indent="-228600">
                  <a:buAutoNum type="arabicPeriod"/>
                </a:pPr>
                <a:r>
                  <a:rPr lang="en-US" dirty="0"/>
                  <a:t>Equation: 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br>
                  <a:rPr lang="en-US" b="0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1=4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br>
                  <a:rPr lang="en-US" b="0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1=−12+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br>
                  <a:rPr lang="en-US" b="0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13=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br>
                  <a:rPr lang="en-US" b="0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+13</m:t>
                    </m:r>
                  </m:oMath>
                </a14:m>
                <a:endParaRPr lang="en-US" b="0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228600" indent="-228600">
                  <a:buAutoNum type="arabicPeriod"/>
                </a:pPr>
                <a:r>
                  <a:rPr lang="en-US" dirty="0"/>
                  <a:t>Midpoint: </a:t>
                </a:r>
                <a:r>
                  <a:rPr lang="en-US" b="0" i="0">
                    <a:latin typeface="Cambria Math" panose="02040503050406030204" pitchFamily="18" charset="0"/>
                  </a:rPr>
                  <a:t>𝑀=((𝑥_1+𝑥_2)/2,(𝑦_1+𝑦_2)/2)→((5+(−11))/2,(−1+3)/2)→(−3, 1)</a:t>
                </a:r>
                <a:endParaRPr lang="en-US" b="0" dirty="0"/>
              </a:p>
              <a:p>
                <a:pPr marL="228600" indent="-228600">
                  <a:buAutoNum type="arabicPeriod"/>
                </a:pPr>
                <a:r>
                  <a:rPr lang="en-US" dirty="0"/>
                  <a:t>Slope: </a:t>
                </a:r>
                <a:r>
                  <a:rPr lang="en-US" b="0" i="0">
                    <a:latin typeface="Cambria Math" panose="02040503050406030204" pitchFamily="18" charset="0"/>
                  </a:rPr>
                  <a:t>𝑚=(𝑦_2−𝑦_1)/(𝑥_2−𝑥_1 )→(3−(−1))/(−11−5)=4/(−16)=−1/4</a:t>
                </a:r>
                <a:endParaRPr lang="en-US" b="0" dirty="0"/>
              </a:p>
              <a:p>
                <a:pPr marL="228600" indent="-228600">
                  <a:buAutoNum type="arabicPeriod"/>
                </a:pPr>
                <a:r>
                  <a:rPr lang="en-US" dirty="0"/>
                  <a:t>⊥ Slope: </a:t>
                </a:r>
                <a:r>
                  <a:rPr lang="en-US" b="0" i="0">
                    <a:latin typeface="Cambria Math" panose="02040503050406030204" pitchFamily="18" charset="0"/>
                  </a:rPr>
                  <a:t>𝑚=4</a:t>
                </a:r>
                <a:endParaRPr lang="en-US" b="0" dirty="0"/>
              </a:p>
              <a:p>
                <a:pPr marL="228600" indent="-228600">
                  <a:buAutoNum type="arabicPeriod"/>
                </a:pPr>
                <a:r>
                  <a:rPr lang="en-US" dirty="0"/>
                  <a:t>Equation: </a:t>
                </a:r>
                <a:br>
                  <a:rPr lang="en-US" dirty="0"/>
                </a:br>
                <a:r>
                  <a:rPr lang="en-US" b="0" i="0">
                    <a:latin typeface="Cambria Math" panose="02040503050406030204" pitchFamily="18" charset="0"/>
                  </a:rPr>
                  <a:t>𝑦=𝑚𝑥+𝑏</a:t>
                </a:r>
                <a:br>
                  <a:rPr lang="en-US" b="0" dirty="0"/>
                </a:br>
                <a:r>
                  <a:rPr lang="en-US" b="0" i="0">
                    <a:latin typeface="Cambria Math" panose="02040503050406030204" pitchFamily="18" charset="0"/>
                  </a:rPr>
                  <a:t>1=4(−3)+𝑏</a:t>
                </a:r>
                <a:br>
                  <a:rPr lang="en-US" b="0" dirty="0"/>
                </a:br>
                <a:r>
                  <a:rPr lang="en-US" b="0" i="0">
                    <a:latin typeface="Cambria Math" panose="02040503050406030204" pitchFamily="18" charset="0"/>
                  </a:rPr>
                  <a:t>1=−12+𝑏</a:t>
                </a:r>
                <a:br>
                  <a:rPr lang="en-US" b="0" dirty="0"/>
                </a:br>
                <a:r>
                  <a:rPr lang="en-US" b="0" i="0">
                    <a:latin typeface="Cambria Math" panose="02040503050406030204" pitchFamily="18" charset="0"/>
                  </a:rPr>
                  <a:t>13=𝑏</a:t>
                </a:r>
                <a:br>
                  <a:rPr lang="en-US" b="0" dirty="0"/>
                </a:br>
                <a:r>
                  <a:rPr lang="en-US" b="0" i="0">
                    <a:latin typeface="Cambria Math" panose="02040503050406030204" pitchFamily="18" charset="0"/>
                  </a:rPr>
                  <a:t>𝑦=4𝑥+13</a:t>
                </a:r>
                <a:endParaRPr lang="en-US" b="0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F0DBD-464B-47D8-BC6D-54A5FADCD7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22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F0DBD-464B-47D8-BC6D-54A5FADCD7E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427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BD5D-FFAE-47F1-B032-E41CD180553C}" type="datetime1">
              <a:rPr lang="en-US" smtClean="0"/>
              <a:t>10/27/2021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090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D12-59F8-415F-9312-8EE9D0B450DC}" type="datetime1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74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02C5-D78E-44AC-93F6-39EFDF1FFED0}" type="datetime1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355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1F31-C92C-43D7-826C-C4F88B7FAA03}" type="datetime1">
              <a:rPr lang="en-US" smtClean="0"/>
              <a:t>10/27/2021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94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859615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199" y="2611314"/>
            <a:ext cx="8991599" cy="3683977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35300-77B0-466C-A2D8-BC943A8F5864}" type="datetime1">
              <a:rPr lang="en-US" smtClean="0"/>
              <a:t>10/27/2021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438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327638"/>
            <a:ext cx="5853683" cy="520639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1327637"/>
            <a:ext cx="5853683" cy="520639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D1D2-70C7-4818-A938-D106756F58E7}" type="datetime1">
              <a:rPr lang="en-US" smtClean="0"/>
              <a:t>10/27/2021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0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346516"/>
            <a:ext cx="585368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050603"/>
            <a:ext cx="5853684" cy="448342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2050603"/>
            <a:ext cx="5853684" cy="4483429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1346516"/>
            <a:ext cx="585368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2AF7-FFC0-4FB3-988E-3753BED36E86}" type="datetime1">
              <a:rPr lang="en-US" smtClean="0"/>
              <a:t>10/27/2021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336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FF25-45C0-4FBA-9686-E07AA6F6E0D1}" type="datetime1">
              <a:rPr lang="en-US" smtClean="0"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20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9F5B1-B806-4F5D-8633-B48D77A81362}" type="datetime1">
              <a:rPr lang="en-US" smtClean="0"/>
              <a:t>10/27/2021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9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800">
                <a:solidFill>
                  <a:schemeClr val="tx1"/>
                </a:solidFill>
              </a:defRPr>
            </a:lvl3pPr>
            <a:lvl4pPr>
              <a:defRPr sz="2800">
                <a:solidFill>
                  <a:schemeClr val="tx1"/>
                </a:solidFill>
              </a:defRPr>
            </a:lvl4pPr>
            <a:lvl5pPr>
              <a:defRPr sz="28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81705-BE62-4D9B-BD55-CBCF5A29C4A2}" type="datetime1">
              <a:rPr lang="en-US" smtClean="0"/>
              <a:t>10/27/2021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8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B0E5C53-A31A-40C6-A65E-AFB99847DA28}" type="datetime1">
              <a:rPr lang="en-US" smtClean="0"/>
              <a:t>10/27/2021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99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70338" y="67877"/>
            <a:ext cx="12054254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256598"/>
            <a:ext cx="12192000" cy="52774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03844" y="6534032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B6804C6-C93A-4839-B1C2-67118EBD7835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37960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58832" y="6424363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B2F3B5C-2C86-429C-8AE2-BCB05D16A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0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wright@andrews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emf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43EF3-57D2-4AB5-AB85-F946317193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Relationships within Triangles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A2969-3E45-45C0-A701-1E36FE4992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Geometry</a:t>
            </a:r>
          </a:p>
          <a:p>
            <a:r>
              <a:rPr lang="en-US" dirty="0"/>
              <a:t>Chapter 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26C24E-5DA9-4705-82DA-5705EE7E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20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6.2 Bisectors of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Find the perpendicular bisectors of a triangle</a:t>
            </a:r>
          </a:p>
          <a:p>
            <a:r>
              <a:rPr lang="en-US"/>
              <a:t>Cut out a triangle</a:t>
            </a:r>
          </a:p>
          <a:p>
            <a:r>
              <a:rPr lang="en-US"/>
              <a:t>Fold each vertex to each other vertex</a:t>
            </a:r>
          </a:p>
          <a:p>
            <a:pPr lvl="1"/>
            <a:r>
              <a:rPr lang="en-US"/>
              <a:t>The three folds are the perpendicular bisectors</a:t>
            </a:r>
          </a:p>
          <a:p>
            <a:r>
              <a:rPr lang="en-US"/>
              <a:t>What do you notice?</a:t>
            </a:r>
          </a:p>
          <a:p>
            <a:pPr lvl="1"/>
            <a:r>
              <a:rPr lang="en-US"/>
              <a:t>Perpendicular bisectors meet at one point</a:t>
            </a:r>
          </a:p>
          <a:p>
            <a:r>
              <a:rPr lang="en-US"/>
              <a:t>Measure the distance from the meeting point to each vertex</a:t>
            </a:r>
          </a:p>
          <a:p>
            <a:r>
              <a:rPr lang="en-US"/>
              <a:t>What do you notice?</a:t>
            </a:r>
          </a:p>
          <a:p>
            <a:pPr lvl="1"/>
            <a:r>
              <a:rPr lang="en-US"/>
              <a:t>The distances are equal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6.2 Bisectors of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3"/>
                </a:solidFill>
              </a:rPr>
              <a:t>Concurrent</a:t>
            </a:r>
          </a:p>
          <a:p>
            <a:pPr lvl="1"/>
            <a:r>
              <a:rPr lang="en-US" dirty="0"/>
              <a:t>Several lines that intersect at same point (point of concurrency)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8905" y="2654555"/>
            <a:ext cx="102616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Concurrency of Perpendicular Bisectors of a Triangle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10105" y="3265187"/>
            <a:ext cx="10160000" cy="9131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67" dirty="0"/>
              <a:t>The perpendicular bisectors of a triangle intersect at a point that is equidistant from the vertices of a triangle</a:t>
            </a:r>
          </a:p>
        </p:txBody>
      </p:sp>
      <p:sp>
        <p:nvSpPr>
          <p:cNvPr id="6" name="Isosceles Triangle 5"/>
          <p:cNvSpPr/>
          <p:nvPr/>
        </p:nvSpPr>
        <p:spPr>
          <a:xfrm>
            <a:off x="1828800" y="4800600"/>
            <a:ext cx="3148541" cy="1752600"/>
          </a:xfrm>
          <a:prstGeom prst="triangle">
            <a:avLst>
              <a:gd name="adj" fmla="val 34560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8" name="Straight Connector 7"/>
          <p:cNvCxnSpPr>
            <a:stCxn id="6" idx="1"/>
          </p:cNvCxnSpPr>
          <p:nvPr/>
        </p:nvCxnSpPr>
        <p:spPr>
          <a:xfrm>
            <a:off x="2372869" y="5676901"/>
            <a:ext cx="1995932" cy="11049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5"/>
          </p:cNvCxnSpPr>
          <p:nvPr/>
        </p:nvCxnSpPr>
        <p:spPr>
          <a:xfrm flipH="1">
            <a:off x="3048000" y="5676901"/>
            <a:ext cx="899139" cy="11049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6" idx="0"/>
          </p:cNvCxnSpPr>
          <p:nvPr/>
        </p:nvCxnSpPr>
        <p:spPr>
          <a:xfrm flipH="1" flipV="1">
            <a:off x="2916936" y="4800600"/>
            <a:ext cx="537464" cy="147320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6" idx="2"/>
          </p:cNvCxnSpPr>
          <p:nvPr/>
        </p:nvCxnSpPr>
        <p:spPr>
          <a:xfrm flipH="1">
            <a:off x="1828800" y="6273800"/>
            <a:ext cx="1628165" cy="27940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6" idx="4"/>
          </p:cNvCxnSpPr>
          <p:nvPr/>
        </p:nvCxnSpPr>
        <p:spPr>
          <a:xfrm>
            <a:off x="3439669" y="6273800"/>
            <a:ext cx="1537672" cy="27940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033268" y="5499100"/>
            <a:ext cx="304800" cy="762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090459" y="6400536"/>
            <a:ext cx="152400" cy="211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H="1">
            <a:off x="2781300" y="6388100"/>
            <a:ext cx="228600" cy="101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2578985" y="5676019"/>
            <a:ext cx="1753395" cy="256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6.2 Bisectors of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56598"/>
            <a:ext cx="12192000" cy="5601402"/>
          </a:xfrm>
        </p:spPr>
        <p:txBody>
          <a:bodyPr>
            <a:normAutofit/>
          </a:bodyPr>
          <a:lstStyle/>
          <a:p>
            <a:r>
              <a:rPr lang="en-US" dirty="0"/>
              <a:t>Hot pretzels are sold from store at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, and </a:t>
            </a:r>
            <a:r>
              <a:rPr lang="en-US" i="1" dirty="0"/>
              <a:t>E</a:t>
            </a:r>
            <a:r>
              <a:rPr lang="en-US" dirty="0"/>
              <a:t>.  Where could the pretzel distributor be located if it is equidistant from those three points?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Try #1, 4</a:t>
            </a:r>
          </a:p>
        </p:txBody>
      </p:sp>
      <p:pic>
        <p:nvPicPr>
          <p:cNvPr id="4" name="Picture 4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63237" y="3505200"/>
            <a:ext cx="4895379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3429000"/>
            <a:ext cx="639752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6.2 Bisectors of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3"/>
                </a:solidFill>
              </a:rPr>
              <a:t>Circumcenter</a:t>
            </a:r>
          </a:p>
          <a:p>
            <a:pPr lvl="1"/>
            <a:r>
              <a:rPr lang="en-US" dirty="0"/>
              <a:t>The point of concurrency of the perpendicular bisectors of a triangle.</a:t>
            </a:r>
          </a:p>
          <a:p>
            <a:pPr lvl="1"/>
            <a:r>
              <a:rPr lang="en-US" dirty="0"/>
              <a:t>If a circle was circumscribed around a triangle, the circumcenter would also be the center of the circle.</a:t>
            </a:r>
          </a:p>
        </p:txBody>
      </p:sp>
      <p:sp>
        <p:nvSpPr>
          <p:cNvPr id="10" name="Isosceles Triangle 9"/>
          <p:cNvSpPr/>
          <p:nvPr/>
        </p:nvSpPr>
        <p:spPr>
          <a:xfrm rot="2340000" flipV="1">
            <a:off x="6112459" y="2842253"/>
            <a:ext cx="4368800" cy="2408347"/>
          </a:xfrm>
          <a:prstGeom prst="triangle">
            <a:avLst>
              <a:gd name="adj" fmla="val 34560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6299201" y="3022600"/>
            <a:ext cx="4929596" cy="711200"/>
          </a:xfrm>
          <a:prstGeom prst="line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8640579" y="1092200"/>
            <a:ext cx="97616" cy="4621941"/>
          </a:xfrm>
          <a:prstGeom prst="line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963341" y="1397000"/>
            <a:ext cx="3351056" cy="4105867"/>
          </a:xfrm>
          <a:prstGeom prst="line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 rot="2340000" flipV="1">
            <a:off x="6698517" y="1133653"/>
            <a:ext cx="4368800" cy="4397848"/>
          </a:xfrm>
          <a:prstGeom prst="ellipse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6.2 Bisectors of Triangles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"/>
          </p:nvPr>
        </p:nvSpPr>
        <p:spPr>
          <a:xfrm>
            <a:off x="0" y="3296532"/>
            <a:ext cx="6744415" cy="3237500"/>
          </a:xfrm>
        </p:spPr>
        <p:txBody>
          <a:bodyPr/>
          <a:lstStyle/>
          <a:p>
            <a:r>
              <a:rPr lang="en-US" b="1" dirty="0">
                <a:solidFill>
                  <a:schemeClr val="accent3"/>
                </a:solidFill>
              </a:rPr>
              <a:t>Incenter</a:t>
            </a:r>
          </a:p>
          <a:p>
            <a:pPr lvl="1"/>
            <a:r>
              <a:rPr lang="en-US" dirty="0"/>
              <a:t>Point of concurrency of the angle bisectors of a triangle</a:t>
            </a:r>
          </a:p>
          <a:p>
            <a:pPr lvl="1"/>
            <a:r>
              <a:rPr lang="en-US" dirty="0"/>
              <a:t>If a circle was inscribed in a triangle, the incenter would also be the center of the circle.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1200" y="1676400"/>
            <a:ext cx="102616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Concurrency of Angle Bisectors of a Triangle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2400" y="2291954"/>
            <a:ext cx="10160000" cy="9131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67" dirty="0"/>
              <a:t>The angle bisectors of a triangle intersect at a point that is equidistant from the sides of a triangle</a:t>
            </a:r>
          </a:p>
        </p:txBody>
      </p:sp>
      <p:sp>
        <p:nvSpPr>
          <p:cNvPr id="6" name="Isosceles Triangle 5"/>
          <p:cNvSpPr/>
          <p:nvPr/>
        </p:nvSpPr>
        <p:spPr>
          <a:xfrm>
            <a:off x="7010400" y="3429000"/>
            <a:ext cx="4368800" cy="2115403"/>
          </a:xfrm>
          <a:prstGeom prst="triangle">
            <a:avLst>
              <a:gd name="adj" fmla="val 34560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7112000" y="4198203"/>
            <a:ext cx="4267200" cy="13462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527331" y="3436203"/>
            <a:ext cx="311869" cy="202479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6" idx="2"/>
          </p:cNvCxnSpPr>
          <p:nvPr/>
        </p:nvCxnSpPr>
        <p:spPr>
          <a:xfrm flipV="1">
            <a:off x="7010400" y="3969603"/>
            <a:ext cx="3149600" cy="15748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8026401" y="4243353"/>
            <a:ext cx="704849" cy="410496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8731251" y="4038600"/>
            <a:ext cx="514349" cy="65632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724910" y="4694920"/>
            <a:ext cx="1" cy="86768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8159749" y="4274403"/>
            <a:ext cx="10160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623839" y="5054600"/>
            <a:ext cx="202141" cy="7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953500" y="4198203"/>
            <a:ext cx="20320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7816849" y="3867154"/>
            <a:ext cx="1828800" cy="1655533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  <p:bldP spid="4" grpId="0" animBg="1"/>
      <p:bldP spid="5" grpId="0" animBg="1"/>
      <p:bldP spid="6" grpId="0" animBg="1"/>
      <p:bldP spid="3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6.2 Bisectors of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56598"/>
            <a:ext cx="12192000" cy="5601402"/>
          </a:xfrm>
        </p:spPr>
        <p:txBody>
          <a:bodyPr>
            <a:normAutofit/>
          </a:bodyPr>
          <a:lstStyle/>
          <a:p>
            <a:r>
              <a:rPr lang="en-US" i="1" dirty="0"/>
              <a:t>N</a:t>
            </a:r>
            <a:r>
              <a:rPr lang="en-US" dirty="0"/>
              <a:t> is the </a:t>
            </a:r>
            <a:r>
              <a:rPr lang="en-US" dirty="0" err="1"/>
              <a:t>incenter</a:t>
            </a:r>
            <a:r>
              <a:rPr lang="en-US" dirty="0"/>
              <a:t>.  Find </a:t>
            </a:r>
            <a:r>
              <a:rPr lang="en-US" i="1" dirty="0"/>
              <a:t>EN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Try #6, 12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E65C8DC-553B-480B-8E45-4324835291FF}"/>
              </a:ext>
            </a:extLst>
          </p:cNvPr>
          <p:cNvGrpSpPr/>
          <p:nvPr/>
        </p:nvGrpSpPr>
        <p:grpSpPr>
          <a:xfrm>
            <a:off x="7005055" y="1704976"/>
            <a:ext cx="4940206" cy="3705226"/>
            <a:chOff x="7005055" y="1704976"/>
            <a:chExt cx="4940206" cy="3705226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EBF7277A-90CB-45BD-AE8A-E952CC2EF93D}"/>
                </a:ext>
              </a:extLst>
            </p:cNvPr>
            <p:cNvGrpSpPr/>
            <p:nvPr/>
          </p:nvGrpSpPr>
          <p:grpSpPr>
            <a:xfrm>
              <a:off x="7010401" y="1704976"/>
              <a:ext cx="4934860" cy="3705226"/>
              <a:chOff x="7010401" y="1704976"/>
              <a:chExt cx="4934860" cy="3705226"/>
            </a:xfrm>
          </p:grpSpPr>
          <p:pic>
            <p:nvPicPr>
              <p:cNvPr id="2051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10401" y="1704977"/>
                <a:ext cx="4934860" cy="37052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7" name="Rectangle 6"/>
              <p:cNvSpPr/>
              <p:nvPr/>
            </p:nvSpPr>
            <p:spPr>
              <a:xfrm>
                <a:off x="7010401" y="1704976"/>
                <a:ext cx="406400" cy="63341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  <p:sp>
          <p:nvSpPr>
            <p:cNvPr id="5" name="Rectangle 4"/>
            <p:cNvSpPr/>
            <p:nvPr/>
          </p:nvSpPr>
          <p:spPr>
            <a:xfrm>
              <a:off x="7005055" y="3578608"/>
              <a:ext cx="406400" cy="6334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00A4B-8D41-401D-A837-1FE0A873E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6.3 Medians and Altitudes of Triangles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A74B9-BC69-4A1B-99D0-E6FE49EF3A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this lesson…</a:t>
            </a:r>
          </a:p>
          <a:p>
            <a:r>
              <a:rPr lang="en-US" dirty="0"/>
              <a:t>• I can find the centroid of a triangle.</a:t>
            </a:r>
          </a:p>
          <a:p>
            <a:r>
              <a:rPr lang="en-US" dirty="0"/>
              <a:t>• I can find the orthocenter of a triangle.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4133BD-7E41-4EF9-941D-619136E8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30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6.3 Medians and Altitudes of Triangles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3"/>
                </a:solidFill>
              </a:rPr>
              <a:t>Median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Segment that connects a vertex to a midpoint of side of a triangle.</a:t>
            </a:r>
          </a:p>
          <a:p>
            <a:pPr lvl="1"/>
            <a:r>
              <a:rPr lang="en-US" dirty="0"/>
              <a:t>Point of concurrency is called the centroid.</a:t>
            </a:r>
          </a:p>
          <a:p>
            <a:pPr lvl="1"/>
            <a:r>
              <a:rPr lang="en-US" dirty="0"/>
              <a:t>The centroid is the balance point.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1200" y="4953000"/>
            <a:ext cx="77216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Concurrency of Medians of a Triangle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22400" y="5568553"/>
            <a:ext cx="10160000" cy="9131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67" dirty="0"/>
              <a:t>The medians of a triangle intersect at a point that is two thirds of the distance from each vertex to the midpoints of the opposite side.</a:t>
            </a:r>
          </a:p>
        </p:txBody>
      </p:sp>
      <p:sp>
        <p:nvSpPr>
          <p:cNvPr id="24" name="Isosceles Triangle 23"/>
          <p:cNvSpPr/>
          <p:nvPr/>
        </p:nvSpPr>
        <p:spPr>
          <a:xfrm>
            <a:off x="8636000" y="2209800"/>
            <a:ext cx="3556000" cy="2057400"/>
          </a:xfrm>
          <a:prstGeom prst="triangle">
            <a:avLst>
              <a:gd name="adj" fmla="val 63272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26" name="Straight Connector 25"/>
          <p:cNvCxnSpPr>
            <a:stCxn id="24" idx="2"/>
            <a:endCxn id="24" idx="5"/>
          </p:cNvCxnSpPr>
          <p:nvPr/>
        </p:nvCxnSpPr>
        <p:spPr>
          <a:xfrm rot="5400000" flipH="1" flipV="1">
            <a:off x="9573139" y="2301363"/>
            <a:ext cx="1028700" cy="290297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4" idx="4"/>
            <a:endCxn id="24" idx="1"/>
          </p:cNvCxnSpPr>
          <p:nvPr/>
        </p:nvCxnSpPr>
        <p:spPr>
          <a:xfrm rot="5400000" flipH="1">
            <a:off x="10462139" y="2537339"/>
            <a:ext cx="1028700" cy="243102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4" idx="0"/>
          </p:cNvCxnSpPr>
          <p:nvPr/>
        </p:nvCxnSpPr>
        <p:spPr>
          <a:xfrm rot="16200000" flipH="1" flipV="1">
            <a:off x="9613903" y="2995151"/>
            <a:ext cx="2057400" cy="4867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10198100" y="2552700"/>
            <a:ext cx="22860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6200000" flipH="1">
            <a:off x="9182100" y="3467100"/>
            <a:ext cx="22860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9563100" y="4228836"/>
            <a:ext cx="381000" cy="21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11087100" y="4228836"/>
            <a:ext cx="381000" cy="21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0800000" flipV="1">
            <a:off x="10972800" y="2514600"/>
            <a:ext cx="40640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0800000" flipV="1">
            <a:off x="11074400" y="2667000"/>
            <a:ext cx="40640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0800000" flipV="1">
            <a:off x="11176000" y="2819400"/>
            <a:ext cx="40640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0800000" flipV="1">
            <a:off x="11480800" y="3276600"/>
            <a:ext cx="40640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0800000" flipV="1">
            <a:off x="11582400" y="3429000"/>
            <a:ext cx="40640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 flipV="1">
            <a:off x="11684000" y="3581400"/>
            <a:ext cx="40640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7" grpId="0" animBg="1"/>
      <p:bldP spid="8" grpId="0" animBg="1"/>
      <p:bldP spid="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6.3 Medians and Altitudes of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56598"/>
            <a:ext cx="12192000" cy="5601402"/>
          </a:xfrm>
        </p:spPr>
        <p:txBody>
          <a:bodyPr>
            <a:normAutofit/>
          </a:bodyPr>
          <a:lstStyle/>
          <a:p>
            <a:r>
              <a:rPr lang="en-US" dirty="0"/>
              <a:t>Each path goes from the midpoint of one edge to the opposite corner.  The paths meet at </a:t>
            </a:r>
            <a:r>
              <a:rPr lang="en-US" i="1" dirty="0"/>
              <a:t>P</a:t>
            </a:r>
            <a:r>
              <a:rPr lang="en-US" dirty="0"/>
              <a:t>.</a:t>
            </a:r>
          </a:p>
          <a:p>
            <a:r>
              <a:rPr lang="en-US" dirty="0"/>
              <a:t>If </a:t>
            </a:r>
            <a:r>
              <a:rPr lang="en-US" i="1" dirty="0"/>
              <a:t>SC</a:t>
            </a:r>
            <a:r>
              <a:rPr lang="en-US" dirty="0"/>
              <a:t> = 2100 ft, find </a:t>
            </a:r>
            <a:r>
              <a:rPr lang="en-US" i="1" dirty="0"/>
              <a:t>PS</a:t>
            </a:r>
            <a:r>
              <a:rPr lang="en-US" dirty="0"/>
              <a:t> and </a:t>
            </a:r>
            <a:r>
              <a:rPr lang="en-US" i="1" dirty="0"/>
              <a:t>PC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If </a:t>
            </a:r>
            <a:r>
              <a:rPr lang="en-US" i="1" dirty="0"/>
              <a:t>BT</a:t>
            </a:r>
            <a:r>
              <a:rPr lang="en-US" dirty="0"/>
              <a:t> = 1000 ft, find </a:t>
            </a:r>
            <a:r>
              <a:rPr lang="en-US" i="1" dirty="0"/>
              <a:t>TC</a:t>
            </a:r>
            <a:r>
              <a:rPr lang="en-US" dirty="0"/>
              <a:t> and </a:t>
            </a:r>
            <a:r>
              <a:rPr lang="en-US" i="1" dirty="0"/>
              <a:t>BC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If </a:t>
            </a:r>
            <a:r>
              <a:rPr lang="en-US" i="1" dirty="0"/>
              <a:t>PT</a:t>
            </a:r>
            <a:r>
              <a:rPr lang="en-US" dirty="0"/>
              <a:t> = 800 ft, find </a:t>
            </a:r>
            <a:r>
              <a:rPr lang="en-US" i="1" dirty="0"/>
              <a:t>PA</a:t>
            </a:r>
            <a:r>
              <a:rPr lang="en-US" dirty="0"/>
              <a:t> and </a:t>
            </a:r>
            <a:r>
              <a:rPr lang="en-US" i="1" dirty="0"/>
              <a:t>TA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Try #2, 6</a:t>
            </a:r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52432" y="3124200"/>
            <a:ext cx="443956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260856F-7084-4E19-ABEF-E20FC798C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6.3 Medians and Altitudes of Triangles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07F46F-4162-4A37-91C9-55B1DEAFE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327637"/>
            <a:ext cx="5853683" cy="5559819"/>
          </a:xfrm>
        </p:spPr>
        <p:txBody>
          <a:bodyPr>
            <a:normAutofit/>
          </a:bodyPr>
          <a:lstStyle/>
          <a:p>
            <a:r>
              <a:rPr lang="en-US" dirty="0"/>
              <a:t>Find the coordinates of the centroid of △</a:t>
            </a:r>
            <a:r>
              <a:rPr lang="en-US" i="1" dirty="0"/>
              <a:t>ABC </a:t>
            </a:r>
            <a:r>
              <a:rPr lang="en-US" dirty="0"/>
              <a:t>with vertices </a:t>
            </a:r>
            <a:r>
              <a:rPr lang="en-US" i="1" dirty="0"/>
              <a:t>A</a:t>
            </a:r>
            <a:r>
              <a:rPr lang="en-US" dirty="0"/>
              <a:t>(0, 4), </a:t>
            </a:r>
            <a:br>
              <a:rPr lang="en-US" dirty="0"/>
            </a:br>
            <a:r>
              <a:rPr lang="en-US" i="1" dirty="0"/>
              <a:t>B</a:t>
            </a:r>
            <a:r>
              <a:rPr lang="en-US" dirty="0"/>
              <a:t>(−4, −2), and </a:t>
            </a:r>
            <a:r>
              <a:rPr lang="en-US" i="1" dirty="0"/>
              <a:t>C</a:t>
            </a:r>
            <a:r>
              <a:rPr lang="en-US" dirty="0"/>
              <a:t>(7, 1).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Try #16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EFE4361F-E6C9-44A5-8392-75385289512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432" y="1302836"/>
            <a:ext cx="5550568" cy="5559819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8D5AF3-5677-4AC1-8C9A-B9B6DC24D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9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Slideshow was developed to accompany the textbook</a:t>
            </a:r>
          </a:p>
          <a:p>
            <a:pPr lvl="1"/>
            <a:r>
              <a:rPr lang="en-US" i="1" dirty="0"/>
              <a:t>Big Ideas Geometry</a:t>
            </a:r>
          </a:p>
          <a:p>
            <a:pPr lvl="1"/>
            <a:r>
              <a:rPr lang="en-US" i="1" dirty="0"/>
              <a:t>By Larson and Boswell</a:t>
            </a:r>
          </a:p>
          <a:p>
            <a:pPr lvl="1"/>
            <a:r>
              <a:rPr lang="en-US" i="1" dirty="0"/>
              <a:t>2022 K12 (National Geographic/Cengage)</a:t>
            </a:r>
          </a:p>
          <a:p>
            <a:r>
              <a:rPr lang="en-US" dirty="0"/>
              <a:t>Some examples and diagrams are taken from the textbook.</a:t>
            </a:r>
          </a:p>
          <a:p>
            <a:endParaRPr lang="en-US" i="1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400800" y="5532876"/>
            <a:ext cx="5791200" cy="1320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Slides created by </a:t>
            </a:r>
          </a:p>
          <a:p>
            <a:r>
              <a:rPr lang="en-US" sz="2400" dirty="0"/>
              <a:t>Richard Wright, Andrews Academy </a:t>
            </a:r>
          </a:p>
          <a:p>
            <a:pPr defTabSz="121914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1"/>
                </a:solidFill>
                <a:latin typeface="Comic Sans MS" pitchFamily="66" charset="0"/>
                <a:hlinkClick r:id="rId3"/>
              </a:rPr>
              <a:t>rwright@andrews.edu</a:t>
            </a:r>
            <a:r>
              <a:rPr lang="en-US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38ABC-6F31-4A49-95C7-46C82D628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22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6.3 Medians and Altitudes of Triangles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0" y="1256598"/>
            <a:ext cx="12192000" cy="560140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3"/>
                </a:solidFill>
              </a:rPr>
              <a:t>Altitudes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Segment from a vertex and perpendicular to the opposite side of a triangle.</a:t>
            </a:r>
          </a:p>
          <a:p>
            <a:pPr lvl="1"/>
            <a:r>
              <a:rPr lang="en-US" dirty="0"/>
              <a:t>Point of concurrency is called the orthocenter.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Acute Δ </a:t>
            </a:r>
            <a:r>
              <a:rPr lang="en-US" dirty="0">
                <a:sym typeface="Wingdings" panose="05000000000000000000" pitchFamily="2" charset="2"/>
              </a:rPr>
              <a:t> orthocenter </a:t>
            </a:r>
            <a:r>
              <a:rPr lang="en-US" b="1" dirty="0">
                <a:sym typeface="Wingdings" panose="05000000000000000000" pitchFamily="2" charset="2"/>
              </a:rPr>
              <a:t>inside</a:t>
            </a:r>
            <a:r>
              <a:rPr lang="en-US" dirty="0">
                <a:sym typeface="Wingdings" panose="05000000000000000000" pitchFamily="2" charset="2"/>
              </a:rPr>
              <a:t> triangle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Right Δ  orthocenter </a:t>
            </a:r>
            <a:r>
              <a:rPr lang="en-US" b="1" dirty="0">
                <a:sym typeface="Wingdings" panose="05000000000000000000" pitchFamily="2" charset="2"/>
              </a:rPr>
              <a:t>on right angle</a:t>
            </a:r>
            <a:r>
              <a:rPr lang="en-US" dirty="0">
                <a:sym typeface="Wingdings" panose="05000000000000000000" pitchFamily="2" charset="2"/>
              </a:rPr>
              <a:t> of triangle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Obtuse Δ  orthocenter </a:t>
            </a:r>
            <a:r>
              <a:rPr lang="en-US" b="1" dirty="0">
                <a:sym typeface="Wingdings" panose="05000000000000000000" pitchFamily="2" charset="2"/>
              </a:rPr>
              <a:t>outside </a:t>
            </a:r>
            <a:r>
              <a:rPr lang="en-US" dirty="0">
                <a:sym typeface="Wingdings" panose="05000000000000000000" pitchFamily="2" charset="2"/>
              </a:rPr>
              <a:t>of triangle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5970" y="4122125"/>
            <a:ext cx="77216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Concurrency of Altitudes of a Triangle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06047" y="4737679"/>
            <a:ext cx="10160000" cy="5027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67" dirty="0"/>
              <a:t>The lines containing the altitudes of a triangle are concurrent.</a:t>
            </a:r>
          </a:p>
        </p:txBody>
      </p:sp>
      <p:sp>
        <p:nvSpPr>
          <p:cNvPr id="24" name="Isosceles Triangle 23"/>
          <p:cNvSpPr/>
          <p:nvPr/>
        </p:nvSpPr>
        <p:spPr>
          <a:xfrm>
            <a:off x="8636000" y="2375566"/>
            <a:ext cx="3556000" cy="2260600"/>
          </a:xfrm>
          <a:prstGeom prst="triangle">
            <a:avLst>
              <a:gd name="adj" fmla="val 63272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26" name="Straight Connector 25"/>
          <p:cNvCxnSpPr>
            <a:stCxn id="24" idx="2"/>
          </p:cNvCxnSpPr>
          <p:nvPr/>
        </p:nvCxnSpPr>
        <p:spPr>
          <a:xfrm flipV="1">
            <a:off x="8636000" y="3264566"/>
            <a:ext cx="2743200" cy="1371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4" idx="4"/>
          </p:cNvCxnSpPr>
          <p:nvPr/>
        </p:nvCxnSpPr>
        <p:spPr>
          <a:xfrm flipH="1" flipV="1">
            <a:off x="10261600" y="3035966"/>
            <a:ext cx="1930400" cy="16002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4" idx="0"/>
            <a:endCxn id="24" idx="3"/>
          </p:cNvCxnSpPr>
          <p:nvPr/>
        </p:nvCxnSpPr>
        <p:spPr>
          <a:xfrm>
            <a:off x="10885952" y="2375566"/>
            <a:ext cx="0" cy="2260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0871200" y="4331367"/>
            <a:ext cx="4064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11276542" y="4332161"/>
            <a:ext cx="2117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10515600" y="3080725"/>
            <a:ext cx="20320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10414000" y="2852125"/>
            <a:ext cx="30480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10991121" y="3243605"/>
            <a:ext cx="10160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10991121" y="3112166"/>
            <a:ext cx="30480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7" grpId="0" animBg="1"/>
      <p:bldP spid="8" grpId="0" animBg="1"/>
      <p:bldP spid="2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6.3 Medians and Altitudes of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56598"/>
            <a:ext cx="12192000" cy="5601402"/>
          </a:xfrm>
        </p:spPr>
        <p:txBody>
          <a:bodyPr>
            <a:normAutofit/>
          </a:bodyPr>
          <a:lstStyle/>
          <a:p>
            <a:r>
              <a:rPr lang="en-US" dirty="0"/>
              <a:t>Find the orthocenter.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ym typeface="Wingdings" panose="05000000000000000000" pitchFamily="2" charset="2"/>
              </a:rPr>
              <a:t>Try #18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338" y="3530600"/>
            <a:ext cx="5429252" cy="1913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520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6.3 Medians and Altitudes of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In an isosceles triangle, the perpendicular bisector, angle bisector, median, and altitude from the vertex angle are all the same segment.</a:t>
            </a:r>
          </a:p>
          <a:p>
            <a:endParaRPr lang="en-US"/>
          </a:p>
          <a:p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2844800" y="3048000"/>
            <a:ext cx="7518400" cy="3581400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6" name="Straight Connector 5"/>
          <p:cNvCxnSpPr>
            <a:stCxn id="4" idx="0"/>
            <a:endCxn id="4" idx="3"/>
          </p:cNvCxnSpPr>
          <p:nvPr/>
        </p:nvCxnSpPr>
        <p:spPr>
          <a:xfrm rot="16200000" flipH="1">
            <a:off x="4813300" y="4838436"/>
            <a:ext cx="3581400" cy="2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604000" y="6248401"/>
            <a:ext cx="508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6921500" y="6438636"/>
            <a:ext cx="381000" cy="2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>
            <a:off x="5994400" y="2590800"/>
            <a:ext cx="1219200" cy="914400"/>
          </a:xfrm>
          <a:prstGeom prst="arc">
            <a:avLst>
              <a:gd name="adj1" fmla="val 2780043"/>
              <a:gd name="adj2" fmla="val 528914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Arc 11"/>
          <p:cNvSpPr/>
          <p:nvPr/>
        </p:nvSpPr>
        <p:spPr>
          <a:xfrm>
            <a:off x="5791200" y="2438400"/>
            <a:ext cx="1625600" cy="1219200"/>
          </a:xfrm>
          <a:prstGeom prst="arc">
            <a:avLst>
              <a:gd name="adj1" fmla="val 5413246"/>
              <a:gd name="adj2" fmla="val 79412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4686300" y="6667236"/>
            <a:ext cx="381000" cy="2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8140700" y="6667236"/>
            <a:ext cx="381000" cy="2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4533900" y="4660900"/>
            <a:ext cx="381000" cy="508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 flipV="1">
            <a:off x="8229600" y="4724400"/>
            <a:ext cx="711200" cy="457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mph" presetSubtype="0" repeatCount="1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5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mph" presetSubtype="0" repeatCount="1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5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11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6.3 Medians and Altitudes of Triangles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/>
                  <a:t>Given: </a:t>
                </a:r>
                <a:r>
                  <a:rPr lang="el-GR" dirty="0"/>
                  <a:t>Δ</a:t>
                </a:r>
                <a:r>
                  <a:rPr lang="en-US" dirty="0"/>
                  <a:t>ABC is isosceles,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𝐵𝐷</m:t>
                        </m:r>
                      </m:e>
                    </m:bar>
                  </m:oMath>
                </a14:m>
                <a:r>
                  <a:rPr lang="en-US" dirty="0"/>
                  <a:t> is a median</a:t>
                </a:r>
              </a:p>
              <a:p>
                <a:r>
                  <a:rPr lang="en-US" dirty="0"/>
                  <a:t>Prove: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𝐵𝐷</m:t>
                        </m:r>
                      </m:e>
                    </m:bar>
                  </m:oMath>
                </a14:m>
                <a:r>
                  <a:rPr lang="en-US" dirty="0"/>
                  <a:t> is an angle bisector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900" t="-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609600" y="2493203"/>
            <a:ext cx="10871200" cy="4136993"/>
            <a:chOff x="457200" y="3048000"/>
            <a:chExt cx="8153400" cy="358219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457200" y="3505200"/>
              <a:ext cx="81534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3238500" y="4914900"/>
              <a:ext cx="3429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57200" y="3048000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Statements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029200" y="3048000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Reasons</a:t>
              </a:r>
            </a:p>
          </p:txBody>
        </p:sp>
      </p:grp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010" y="984274"/>
            <a:ext cx="4311652" cy="1508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894960-8CAD-4C0B-8F42-E94814CACE62}"/>
              </a:ext>
            </a:extLst>
          </p:cNvPr>
          <p:cNvSpPr txBox="1"/>
          <p:nvPr/>
        </p:nvSpPr>
        <p:spPr>
          <a:xfrm>
            <a:off x="10708582" y="6320504"/>
            <a:ext cx="1533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Try #26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839F-1874-41BD-BAFC-57421BF37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6.4 The Triangle Midsegment Theorem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09AA3-B52B-4B4F-AF87-5C5508B5FC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this lesson…</a:t>
            </a:r>
          </a:p>
          <a:p>
            <a:r>
              <a:rPr lang="en-US" dirty="0"/>
              <a:t>• I can use midsegments of triangles in the coordinate plane to solve problems.</a:t>
            </a:r>
          </a:p>
          <a:p>
            <a:r>
              <a:rPr lang="en-US" dirty="0"/>
              <a:t>• I can solve real-life problems involving midsegments.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D3ADF5-C3E3-4FFF-8D0C-A6B3C291D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525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6.4 The Triangle Midsegment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667" dirty="0"/>
              <a:t>Draw a triangle in your notes</a:t>
            </a:r>
          </a:p>
          <a:p>
            <a:r>
              <a:rPr lang="en-US" sz="2667" dirty="0"/>
              <a:t>Find the midpoints of two of the sides using a ruler</a:t>
            </a:r>
          </a:p>
          <a:p>
            <a:r>
              <a:rPr lang="en-US" sz="2667" dirty="0"/>
              <a:t>Connect the midpoints of the two sides with a segment</a:t>
            </a:r>
          </a:p>
          <a:p>
            <a:r>
              <a:rPr lang="en-US" sz="2667" dirty="0"/>
              <a:t>Measure the segment and the third side</a:t>
            </a:r>
          </a:p>
          <a:p>
            <a:r>
              <a:rPr lang="en-US" sz="2667" dirty="0"/>
              <a:t>What do you notice?</a:t>
            </a:r>
          </a:p>
          <a:p>
            <a:r>
              <a:rPr lang="en-US" sz="2667" dirty="0"/>
              <a:t>What else do you notice about those two segments?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2743200" y="4800600"/>
            <a:ext cx="8026400" cy="1676400"/>
          </a:xfrm>
          <a:prstGeom prst="triangle">
            <a:avLst>
              <a:gd name="adj" fmla="val 3236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6" name="Straight Connector 5"/>
          <p:cNvCxnSpPr>
            <a:stCxn id="4" idx="1"/>
            <a:endCxn id="4" idx="5"/>
          </p:cNvCxnSpPr>
          <p:nvPr/>
        </p:nvCxnSpPr>
        <p:spPr>
          <a:xfrm rot="10800000" flipH="1">
            <a:off x="4041872" y="5638801"/>
            <a:ext cx="40132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996267" y="5607051"/>
            <a:ext cx="1016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Oval 7"/>
          <p:cNvSpPr/>
          <p:nvPr/>
        </p:nvSpPr>
        <p:spPr>
          <a:xfrm>
            <a:off x="7984067" y="5600700"/>
            <a:ext cx="1016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7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6.4 The Triangle Midsegment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3"/>
                </a:solidFill>
              </a:rPr>
              <a:t>Midsegment of a Triangle</a:t>
            </a:r>
          </a:p>
          <a:p>
            <a:pPr lvl="1"/>
            <a:r>
              <a:rPr lang="en-US" dirty="0"/>
              <a:t>Segment that connects the midpoints of two sides of a triangle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2743200" y="2758440"/>
            <a:ext cx="8026400" cy="1676400"/>
          </a:xfrm>
          <a:prstGeom prst="triangle">
            <a:avLst>
              <a:gd name="adj" fmla="val 3236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5" name="Straight Connector 4"/>
          <p:cNvCxnSpPr>
            <a:stCxn id="4" idx="1"/>
            <a:endCxn id="4" idx="5"/>
          </p:cNvCxnSpPr>
          <p:nvPr/>
        </p:nvCxnSpPr>
        <p:spPr>
          <a:xfrm rot="10800000" flipH="1">
            <a:off x="4041872" y="3596641"/>
            <a:ext cx="40132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3996267" y="3564891"/>
            <a:ext cx="1016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" name="Oval 6"/>
          <p:cNvSpPr/>
          <p:nvPr/>
        </p:nvSpPr>
        <p:spPr>
          <a:xfrm>
            <a:off x="7984067" y="3558540"/>
            <a:ext cx="1016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extBox 7"/>
          <p:cNvSpPr txBox="1"/>
          <p:nvPr/>
        </p:nvSpPr>
        <p:spPr>
          <a:xfrm>
            <a:off x="711200" y="4800601"/>
            <a:ext cx="61976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Midsegment Theorem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22400" y="5416154"/>
            <a:ext cx="10160000" cy="9131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67" dirty="0"/>
              <a:t>The midsegment of a triangle is parallel to the third side and is half as long as that side.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F0311-F1CD-402A-AC59-C4A04B5F5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6.4 The Triangle Midsegment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DCBAE23-6A35-4587-84E2-E51324E25ABC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0" y="1327638"/>
                <a:ext cx="5853683" cy="5530362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In △</a:t>
                </a:r>
                <a:r>
                  <a:rPr lang="en-US" i="1" dirty="0"/>
                  <a:t>RST</a:t>
                </a:r>
                <a:r>
                  <a:rPr lang="en-US" dirty="0"/>
                  <a:t>, show that midsegment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𝑀𝑁</m:t>
                        </m:r>
                      </m:e>
                    </m:ba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is parallel to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𝑅𝑆</m:t>
                        </m:r>
                      </m:e>
                    </m:ba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and that </a:t>
                </a:r>
                <a:br>
                  <a:rPr lang="en-US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𝑅𝑆</m:t>
                    </m:r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Try #2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DCBAE23-6A35-4587-84E2-E51324E25A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0" y="1327638"/>
                <a:ext cx="5853683" cy="5530362"/>
              </a:xfrm>
              <a:blipFill>
                <a:blip r:embed="rId3"/>
                <a:stretch>
                  <a:fillRect l="-1875" t="-1213" b="-20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280D4BA-E396-4842-99A2-E4937FC0B2A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338319" y="1382192"/>
            <a:ext cx="5786273" cy="515750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BDD0FE-8360-4399-A44C-EBB9F623D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2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200" y="914400"/>
            <a:ext cx="5918200" cy="294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6.4 The Triangle Midsegment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56598"/>
            <a:ext cx="12192000" cy="5601402"/>
          </a:xfrm>
        </p:spPr>
        <p:txBody>
          <a:bodyPr>
            <a:normAutofit/>
          </a:bodyPr>
          <a:lstStyle/>
          <a:p>
            <a:r>
              <a:rPr lang="en-US" dirty="0"/>
              <a:t>Name the midsegments.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Draw the third </a:t>
            </a:r>
            <a:r>
              <a:rPr lang="en-US" dirty="0" err="1"/>
              <a:t>midsegment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Let </a:t>
            </a:r>
            <a:r>
              <a:rPr lang="en-US" i="1" dirty="0"/>
              <a:t>UW</a:t>
            </a:r>
            <a:r>
              <a:rPr lang="en-US" dirty="0"/>
              <a:t> be 81 inches.  Find </a:t>
            </a:r>
            <a:r>
              <a:rPr lang="en-US" i="1" dirty="0"/>
              <a:t>VS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Try #8, 10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6.4 The Triangle Midsegment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/>
                  <a:t>Given: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𝐹𝐵</m:t>
                    </m:r>
                  </m:oMath>
                </a14:m>
                <a:r>
                  <a:rPr lang="en-US" b="0" i="0" dirty="0">
                    <a:latin typeface="+mj-lt"/>
                  </a:rPr>
                  <a:t> </a:t>
                </a:r>
                <a:r>
                  <a:rPr lang="en-US" b="0" i="0" dirty="0"/>
                  <a:t>and</a:t>
                </a:r>
                <a:r>
                  <a:rPr lang="en-US" b="0" i="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𝐶𝐷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𝐷𝐴</m:t>
                    </m:r>
                  </m:oMath>
                </a14:m>
                <a:endParaRPr lang="en-US" dirty="0"/>
              </a:p>
              <a:p>
                <a:r>
                  <a:rPr lang="en-US" dirty="0"/>
                  <a:t>Prove: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𝐷𝐹</m:t>
                        </m:r>
                      </m:e>
                    </m:bar>
                    <m:r>
                      <a:rPr lang="en-US" b="0" i="1" smtClean="0">
                        <a:latin typeface="Cambria Math" panose="02040503050406030204" pitchFamily="18" charset="0"/>
                      </a:rPr>
                      <m:t>∥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ba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900" t="-13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609600" y="2493203"/>
            <a:ext cx="10871200" cy="4136993"/>
            <a:chOff x="457200" y="3048000"/>
            <a:chExt cx="8153400" cy="358219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457200" y="3505200"/>
              <a:ext cx="81534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3238500" y="4914900"/>
              <a:ext cx="3429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57200" y="3048000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Statements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029200" y="3048000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Reasons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E4894960-8CAD-4C0B-8F42-E94814CACE62}"/>
              </a:ext>
            </a:extLst>
          </p:cNvPr>
          <p:cNvSpPr txBox="1"/>
          <p:nvPr/>
        </p:nvSpPr>
        <p:spPr>
          <a:xfrm>
            <a:off x="10708582" y="6320504"/>
            <a:ext cx="1533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Try #6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E5BEF3-2458-4F47-A262-7A80A264A7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73803" y="0"/>
            <a:ext cx="2318197" cy="258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15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FA5B6-11E2-4144-A76A-907729515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6.1 Perpendicular and Angle Bisectors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8BC7E-CC95-47A8-91F9-AA355488ED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this lesson…</a:t>
            </a:r>
          </a:p>
          <a:p>
            <a:r>
              <a:rPr lang="en-US" dirty="0"/>
              <a:t>• I can identify a perpendicular bisector and an angle bisector.</a:t>
            </a:r>
          </a:p>
          <a:p>
            <a:r>
              <a:rPr lang="en-US" dirty="0"/>
              <a:t>• I can use theorems about bisectors to find measures in figures.</a:t>
            </a:r>
          </a:p>
          <a:p>
            <a:r>
              <a:rPr lang="en-US" dirty="0"/>
              <a:t>• I can write equations of perpendicular bisectors.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59205-C528-48DC-8913-03B52FF19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031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4F415-62DF-4784-AF91-05577E19C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6.5 Indirect Proof and Inequalities in One Triangle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39F9B-8F1D-46CB-9018-C5E708A584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this lesson…</a:t>
            </a:r>
          </a:p>
          <a:p>
            <a:r>
              <a:rPr lang="en-US" dirty="0"/>
              <a:t>• I can write indirect proofs.</a:t>
            </a:r>
          </a:p>
          <a:p>
            <a:r>
              <a:rPr lang="en-US" dirty="0"/>
              <a:t>• I can order the angles of a triangle given the side lengths.</a:t>
            </a:r>
          </a:p>
          <a:p>
            <a:r>
              <a:rPr lang="en-US" dirty="0"/>
              <a:t>• I can order the side lengths of a triangle given the angle measures.</a:t>
            </a:r>
          </a:p>
          <a:p>
            <a:r>
              <a:rPr lang="en-US" dirty="0"/>
              <a:t>• I can determine possible side lengths of triangles.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BB2257-65D3-4A08-B51E-F810FB9BB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182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6.5 Indirect Proof and Inequalities in One Triangle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Indirect Reasoning</a:t>
            </a:r>
          </a:p>
          <a:p>
            <a:pPr lvl="1"/>
            <a:r>
              <a:rPr lang="en-US"/>
              <a:t>You are taking a multiple choice test.</a:t>
            </a:r>
          </a:p>
          <a:p>
            <a:pPr lvl="1"/>
            <a:r>
              <a:rPr lang="en-US"/>
              <a:t>You don’t know the correct answer.</a:t>
            </a:r>
          </a:p>
          <a:p>
            <a:pPr lvl="1"/>
            <a:r>
              <a:rPr lang="en-US"/>
              <a:t>You eliminate the answers you know are incorrect.</a:t>
            </a:r>
          </a:p>
          <a:p>
            <a:pPr lvl="1"/>
            <a:r>
              <a:rPr lang="en-US"/>
              <a:t>The answer that is left is the correct answer.</a:t>
            </a:r>
          </a:p>
          <a:p>
            <a:r>
              <a:rPr lang="en-US"/>
              <a:t>You can use the same type of logic to prove geometric things.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6.5 Indirect Proof and Inequalities in One Triangle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3"/>
                </a:solidFill>
              </a:rPr>
              <a:t>Indirect Proof</a:t>
            </a:r>
          </a:p>
          <a:p>
            <a:pPr lvl="1"/>
            <a:r>
              <a:rPr lang="en-US" dirty="0"/>
              <a:t>Proving things by making an assumption and showing that the assumption leads to a contradiction.</a:t>
            </a:r>
          </a:p>
          <a:p>
            <a:pPr lvl="1"/>
            <a:r>
              <a:rPr lang="en-US" dirty="0"/>
              <a:t>Essentially it is proof by eliminating all the other possibilities.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6.5 Indirect Proof and Inequalities in One Triangle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3"/>
                </a:solidFill>
              </a:rPr>
              <a:t>Steps for writing indirect proofs</a:t>
            </a:r>
          </a:p>
          <a:p>
            <a:pPr lvl="1"/>
            <a:r>
              <a:rPr lang="en-US" dirty="0"/>
              <a:t>Identify what you are trying to prove.  Temporarily, assume the conclusion is false and that the opposite is true.</a:t>
            </a:r>
          </a:p>
          <a:p>
            <a:pPr lvl="1"/>
            <a:r>
              <a:rPr lang="en-US" dirty="0"/>
              <a:t>Show that this leads to a contradiction of the hypothesis or some other fact.</a:t>
            </a:r>
          </a:p>
          <a:p>
            <a:pPr lvl="1"/>
            <a:r>
              <a:rPr lang="en-US" dirty="0"/>
              <a:t>Point out that the assumption must be false, so the conclusion must be true.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6.5 Indirect Proof and Inequalities in One Triangle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Suppose you wanted to prove the statement “If 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y</a:t>
            </a:r>
            <a:r>
              <a:rPr lang="en-US" dirty="0"/>
              <a:t> ≠ 14 and </a:t>
            </a:r>
            <a:r>
              <a:rPr lang="en-US" i="1" dirty="0"/>
              <a:t>y</a:t>
            </a:r>
            <a:r>
              <a:rPr lang="en-US" dirty="0"/>
              <a:t> = 5, then </a:t>
            </a:r>
            <a:r>
              <a:rPr lang="en-US" i="1" dirty="0"/>
              <a:t>x</a:t>
            </a:r>
            <a:r>
              <a:rPr lang="en-US" dirty="0"/>
              <a:t> ≠ 9.”  What temporary assumption could you make to prove the conclusion indirectly?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Try #2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E8C6E-6743-48AB-94E7-CCCDE8404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6.5 Indirect Proof and Inequalities in One Triangle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62070D-9BAC-4FBA-A1F1-8BBF49BEFA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256598"/>
                <a:ext cx="12192000" cy="5601402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Write an indirect proof that if two lines are </a:t>
                </a:r>
                <a:r>
                  <a:rPr lang="en-US" i="1" dirty="0"/>
                  <a:t>not</a:t>
                </a:r>
                <a:r>
                  <a:rPr lang="en-US" dirty="0"/>
                  <a:t> parallel, then consecutive interior angles are </a:t>
                </a:r>
                <a:r>
                  <a:rPr lang="en-US" i="1" dirty="0"/>
                  <a:t>not</a:t>
                </a:r>
                <a:r>
                  <a:rPr lang="en-US" dirty="0"/>
                  <a:t> supplementary.</a:t>
                </a:r>
              </a:p>
              <a:p>
                <a:r>
                  <a:rPr lang="en-US" b="1" dirty="0"/>
                  <a:t>Given </a:t>
                </a:r>
                <a:r>
                  <a:rPr lang="en-US" dirty="0"/>
                  <a:t>Line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dirty="0"/>
                  <a:t> is not parallel to line </a:t>
                </a:r>
                <a:r>
                  <a:rPr lang="en-US" i="1" dirty="0"/>
                  <a:t>k</a:t>
                </a:r>
                <a:r>
                  <a:rPr lang="en-US" dirty="0"/>
                  <a:t>.</a:t>
                </a:r>
              </a:p>
              <a:p>
                <a:r>
                  <a:rPr lang="en-US" b="1" dirty="0"/>
                  <a:t>Prove </a:t>
                </a:r>
                <a:r>
                  <a:rPr lang="en-US" dirty="0"/>
                  <a:t>∠3 and ∠5 are not supplementary.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Try #8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62070D-9BAC-4FBA-A1F1-8BBF49BEFA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56598"/>
                <a:ext cx="12192000" cy="5601402"/>
              </a:xfrm>
              <a:blipFill>
                <a:blip r:embed="rId3"/>
                <a:stretch>
                  <a:fillRect l="-900" t="-1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4785B6-53F9-46D6-A310-C9A24BB97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35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FDBED4-3CC9-48A4-A2ED-0E189581E4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58989" y="1787654"/>
            <a:ext cx="3365603" cy="2726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90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6.5 Indirect Proof and Inequalities in One Triangle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Draw a scalene triangle</a:t>
            </a:r>
          </a:p>
          <a:p>
            <a:r>
              <a:rPr lang="en-US" dirty="0"/>
              <a:t>Measure the sides</a:t>
            </a:r>
          </a:p>
          <a:p>
            <a:r>
              <a:rPr lang="en-US" dirty="0"/>
              <a:t>Measure the angles</a:t>
            </a:r>
          </a:p>
          <a:p>
            <a:r>
              <a:rPr lang="en-US" dirty="0"/>
              <a:t>What do you notice?</a:t>
            </a:r>
          </a:p>
          <a:p>
            <a:endParaRPr lang="en-US" dirty="0"/>
          </a:p>
          <a:p>
            <a:pPr lvl="1"/>
            <a:r>
              <a:rPr lang="en-US" dirty="0"/>
              <a:t>Smallest side opposite _________</a:t>
            </a:r>
          </a:p>
          <a:p>
            <a:pPr lvl="1"/>
            <a:r>
              <a:rPr lang="en-US" dirty="0"/>
              <a:t>Largest angle opposite __________</a:t>
            </a:r>
          </a:p>
        </p:txBody>
      </p:sp>
      <p:sp>
        <p:nvSpPr>
          <p:cNvPr id="5" name="Right Triangle 4"/>
          <p:cNvSpPr/>
          <p:nvPr/>
        </p:nvSpPr>
        <p:spPr>
          <a:xfrm>
            <a:off x="7010400" y="2057400"/>
            <a:ext cx="4470400" cy="1752600"/>
          </a:xfrm>
          <a:prstGeom prst="rtTriangl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5181600"/>
            <a:ext cx="5181600" cy="1798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6.5 Indirect Proof and Inequalities in One Triangle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5324296"/>
            <a:ext cx="10938608" cy="153370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List the sides in order from shortest to longest.</a:t>
            </a:r>
          </a:p>
          <a:p>
            <a:endParaRPr lang="en-US" dirty="0"/>
          </a:p>
          <a:p>
            <a:r>
              <a:rPr lang="en-US" dirty="0"/>
              <a:t>Try #16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2800" y="1600201"/>
            <a:ext cx="10871200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If one side of a triangle is longer than another side, then the angle opposite the longer side is larger than the angle opposite the shorter side.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2800" y="3731295"/>
            <a:ext cx="10871200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If one angle of a triangle is larger than another angle, then the side opposite the larger angle is longer than the side opposite the smaller angle.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D73E67-F2E1-496F-84E1-7F0FBE3FC09E}"/>
              </a:ext>
            </a:extLst>
          </p:cNvPr>
          <p:cNvSpPr txBox="1"/>
          <p:nvPr/>
        </p:nvSpPr>
        <p:spPr>
          <a:xfrm>
            <a:off x="67408" y="1015426"/>
            <a:ext cx="7183624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Big Angle Opposite Big Side Theorem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A7D0DD-6CD2-4B73-B90C-3B0DF8BD8730}"/>
              </a:ext>
            </a:extLst>
          </p:cNvPr>
          <p:cNvSpPr txBox="1"/>
          <p:nvPr/>
        </p:nvSpPr>
        <p:spPr>
          <a:xfrm>
            <a:off x="67408" y="3169861"/>
            <a:ext cx="7183624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Big Side Opposite Big Angle Theorem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7" grpId="0" animBg="1"/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6.5 Indirect Proof and Inequalities in One Triangle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667" dirty="0"/>
              <a:t>Draw a triangle with sides 5 cm, 2 cm, and 2 cm.</a:t>
            </a:r>
          </a:p>
          <a:p>
            <a:endParaRPr lang="en-US" sz="2667" dirty="0"/>
          </a:p>
          <a:p>
            <a:r>
              <a:rPr lang="en-US" sz="2667" dirty="0"/>
              <a:t>Draw a triangle with sides 5 cm, 2 cm, and 3 cm.</a:t>
            </a:r>
          </a:p>
          <a:p>
            <a:endParaRPr lang="en-US" sz="2667" dirty="0"/>
          </a:p>
          <a:p>
            <a:r>
              <a:rPr lang="en-US" sz="2667" dirty="0"/>
              <a:t>Draw a triangle with sides 5 cm, 3 cm, and 3 cm.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2800" y="4267200"/>
            <a:ext cx="57912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Triangle Inequality Theorem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25600" y="4882753"/>
            <a:ext cx="9652000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The sum of two sides of a triangle is greater than the length of the third side.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25600" y="5867400"/>
            <a:ext cx="9652000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i="1" dirty="0"/>
              <a:t>AB</a:t>
            </a:r>
            <a:r>
              <a:rPr lang="en-US" sz="3200" dirty="0"/>
              <a:t> + </a:t>
            </a:r>
            <a:r>
              <a:rPr lang="en-US" sz="3200" i="1" dirty="0"/>
              <a:t>BC</a:t>
            </a:r>
            <a:r>
              <a:rPr lang="en-US" sz="3200" dirty="0"/>
              <a:t> &gt; </a:t>
            </a:r>
            <a:r>
              <a:rPr lang="en-US" sz="3200" i="1" dirty="0"/>
              <a:t>AC</a:t>
            </a:r>
            <a:r>
              <a:rPr lang="en-US" sz="3200" dirty="0"/>
              <a:t>; </a:t>
            </a:r>
            <a:r>
              <a:rPr lang="en-US" sz="3200" i="1" dirty="0"/>
              <a:t>AB</a:t>
            </a:r>
            <a:r>
              <a:rPr lang="en-US" sz="3200" dirty="0"/>
              <a:t> + </a:t>
            </a:r>
            <a:r>
              <a:rPr lang="en-US" sz="3200" i="1" dirty="0"/>
              <a:t>AC</a:t>
            </a:r>
            <a:r>
              <a:rPr lang="en-US" sz="3200" dirty="0"/>
              <a:t> &gt; </a:t>
            </a:r>
            <a:r>
              <a:rPr lang="en-US" sz="3200" i="1" dirty="0"/>
              <a:t>BC</a:t>
            </a:r>
            <a:r>
              <a:rPr lang="en-US" sz="3200" dirty="0"/>
              <a:t>; </a:t>
            </a:r>
            <a:r>
              <a:rPr lang="en-US" sz="3200" i="1" dirty="0"/>
              <a:t>BC</a:t>
            </a:r>
            <a:r>
              <a:rPr lang="en-US" sz="3200" dirty="0"/>
              <a:t> + </a:t>
            </a:r>
            <a:r>
              <a:rPr lang="en-US" sz="3200" i="1" dirty="0"/>
              <a:t>AC</a:t>
            </a:r>
            <a:r>
              <a:rPr lang="en-US" sz="3200" dirty="0"/>
              <a:t> &gt; </a:t>
            </a:r>
            <a:r>
              <a:rPr lang="en-US" sz="3200" i="1" dirty="0"/>
              <a:t>AB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6.5 Indirect Proof and Inequalities in One Triangle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56598"/>
            <a:ext cx="12192000" cy="5601402"/>
          </a:xfrm>
        </p:spPr>
        <p:txBody>
          <a:bodyPr>
            <a:normAutofit/>
          </a:bodyPr>
          <a:lstStyle/>
          <a:p>
            <a:r>
              <a:rPr lang="en-US" dirty="0"/>
              <a:t>A triangle has one side of 11 inches and another of 15 inches.  Describe the possible lengths of the third side.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Try #20, 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6.1 Perpendicular and Angle Bisectors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3"/>
                </a:solidFill>
              </a:rPr>
              <a:t>Perpendicular Bisector</a:t>
            </a:r>
          </a:p>
          <a:p>
            <a:pPr lvl="1"/>
            <a:r>
              <a:rPr lang="en-US" dirty="0"/>
              <a:t>Segment that is perpendicular to and bisects a segment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1200" y="5188803"/>
            <a:ext cx="93472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Converse of the Perpendicular Bisector Theorem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22400" y="5804356"/>
            <a:ext cx="10160000" cy="9131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67" dirty="0"/>
              <a:t>If a point is equidistant from the endpoints of a segment, then it is on the perpendicular bisector of the segment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11200" y="3657600"/>
            <a:ext cx="61976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Perpendicular Bisector Theorem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22400" y="4244955"/>
            <a:ext cx="10160000" cy="9131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67" dirty="0"/>
              <a:t>If a point is on the perpendicular bisector of a segment, then it is equidistant from the endpoints of the segment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7112000" y="3547337"/>
            <a:ext cx="4267200" cy="23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8334273" y="3320770"/>
            <a:ext cx="1585593" cy="247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7952287" y="3547285"/>
            <a:ext cx="453027" cy="247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9850055" y="3546103"/>
            <a:ext cx="453027" cy="247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127067" y="3207567"/>
            <a:ext cx="355600" cy="23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9312781" y="3377399"/>
            <a:ext cx="339771" cy="247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7112000" y="2529209"/>
            <a:ext cx="2015067" cy="1019311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9127067" y="2529209"/>
            <a:ext cx="2252133" cy="1019311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7890381" y="2920329"/>
            <a:ext cx="339771" cy="2370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>
            <a:off x="8008915" y="2920329"/>
            <a:ext cx="339771" cy="2370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10023981" y="2920329"/>
            <a:ext cx="339771" cy="2370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10142515" y="2920329"/>
            <a:ext cx="339771" cy="2370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9057694" y="2514601"/>
            <a:ext cx="118533" cy="11325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5239D0-A6F7-4492-842D-AF549CC5C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9" grpId="0" animBg="1"/>
      <p:bldP spid="21" grpId="0" animBg="1"/>
      <p:bldP spid="22" grpId="0" animBg="1"/>
      <p:bldP spid="3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1A70C-E914-49F9-ACB9-42C9C1DA7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6.6 Inequalities in Two Triangles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D8D7C-A3FC-4758-9547-3F02CC2186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this lesson…</a:t>
            </a:r>
          </a:p>
          <a:p>
            <a:r>
              <a:rPr lang="en-US" dirty="0"/>
              <a:t>• I can explain the Hinge Theorem.</a:t>
            </a:r>
          </a:p>
          <a:p>
            <a:r>
              <a:rPr lang="en-US" dirty="0"/>
              <a:t>• I can compare measures in triangles.</a:t>
            </a:r>
          </a:p>
          <a:p>
            <a:r>
              <a:rPr lang="en-US" dirty="0"/>
              <a:t>• I can solve real-life problems using the Hinge Theorem.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B7D9B5-A435-46F3-B68A-0D968066B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27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6.6 Inequalities in Two Triangles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Mr. Wright’s demonstration with the meter sticks.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does the third side compare when there is a small angle to a big angle?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6.6 Inequalities in Two Triangles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2800" y="1600201"/>
            <a:ext cx="603504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Hinge Theorem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25600" y="2215754"/>
            <a:ext cx="10058400" cy="20621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If 2 sides of one </a:t>
            </a:r>
            <a:r>
              <a:rPr lang="el-GR" sz="3200" dirty="0"/>
              <a:t>Δ </a:t>
            </a:r>
            <a:r>
              <a:rPr lang="en-US" sz="3200" dirty="0"/>
              <a:t>are congruent to 2 sides of another </a:t>
            </a:r>
            <a:r>
              <a:rPr lang="el-GR" sz="3200" dirty="0"/>
              <a:t>Δ</a:t>
            </a:r>
            <a:r>
              <a:rPr lang="en-US" sz="3200" dirty="0"/>
              <a:t>, and the included angle of the 1</a:t>
            </a:r>
            <a:r>
              <a:rPr lang="en-US" sz="3200" baseline="30000" dirty="0"/>
              <a:t>st</a:t>
            </a:r>
            <a:r>
              <a:rPr lang="en-US" sz="3200" dirty="0"/>
              <a:t> </a:t>
            </a:r>
            <a:r>
              <a:rPr lang="el-GR" sz="3200" dirty="0"/>
              <a:t>Δ </a:t>
            </a:r>
            <a:r>
              <a:rPr lang="en-US" sz="3200" dirty="0"/>
              <a:t>is larger than the included angle of the 2</a:t>
            </a:r>
            <a:r>
              <a:rPr lang="en-US" sz="3200" baseline="30000" dirty="0"/>
              <a:t>nd </a:t>
            </a:r>
            <a:r>
              <a:rPr lang="el-GR" sz="3200" dirty="0"/>
              <a:t>Δ</a:t>
            </a:r>
            <a:r>
              <a:rPr lang="en-US" sz="3200" dirty="0"/>
              <a:t>, then the 3</a:t>
            </a:r>
            <a:r>
              <a:rPr lang="en-US" sz="3200" baseline="30000" dirty="0"/>
              <a:t>rd</a:t>
            </a:r>
            <a:r>
              <a:rPr lang="en-US" sz="3200" dirty="0"/>
              <a:t> side of the 1</a:t>
            </a:r>
            <a:r>
              <a:rPr lang="en-US" sz="3200" baseline="30000" dirty="0"/>
              <a:t>st</a:t>
            </a:r>
            <a:r>
              <a:rPr lang="en-US" sz="3200" dirty="0"/>
              <a:t> </a:t>
            </a:r>
            <a:r>
              <a:rPr lang="el-GR" sz="3200" dirty="0"/>
              <a:t>Δ</a:t>
            </a:r>
            <a:r>
              <a:rPr lang="en-US" sz="3200" dirty="0"/>
              <a:t> is longer than the 3</a:t>
            </a:r>
            <a:r>
              <a:rPr lang="en-US" sz="3200" baseline="30000" dirty="0"/>
              <a:t>rd</a:t>
            </a:r>
            <a:r>
              <a:rPr lang="en-US" sz="3200" dirty="0"/>
              <a:t> side of the 2</a:t>
            </a:r>
            <a:r>
              <a:rPr lang="en-US" sz="3200" baseline="30000" dirty="0"/>
              <a:t>nd </a:t>
            </a:r>
            <a:r>
              <a:rPr lang="el-GR" sz="3200" dirty="0"/>
              <a:t>Δ</a:t>
            </a:r>
            <a:r>
              <a:rPr lang="en-US" sz="3200" dirty="0"/>
              <a:t>.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1625600" y="5257800"/>
            <a:ext cx="2946400" cy="762795"/>
            <a:chOff x="1219200" y="5257800"/>
            <a:chExt cx="2209800" cy="762794"/>
          </a:xfrm>
        </p:grpSpPr>
        <p:grpSp>
          <p:nvGrpSpPr>
            <p:cNvPr id="18" name="Group 17"/>
            <p:cNvGrpSpPr/>
            <p:nvPr/>
          </p:nvGrpSpPr>
          <p:grpSpPr>
            <a:xfrm>
              <a:off x="1219200" y="5257800"/>
              <a:ext cx="2209800" cy="687388"/>
              <a:chOff x="1219200" y="5257800"/>
              <a:chExt cx="2209800" cy="687388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1219200" y="5943600"/>
                <a:ext cx="22098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V="1">
                <a:off x="1219200" y="5257800"/>
                <a:ext cx="990600" cy="6858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2209800" y="5257800"/>
                <a:ext cx="1219200" cy="6858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>
              <a:off x="2132806" y="5943600"/>
              <a:ext cx="153194" cy="79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1676400" y="5410200"/>
              <a:ext cx="228600" cy="2286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7823203" y="4953000"/>
            <a:ext cx="2946400" cy="1067595"/>
            <a:chOff x="5867400" y="4953000"/>
            <a:chExt cx="2209800" cy="1067594"/>
          </a:xfrm>
        </p:grpSpPr>
        <p:grpSp>
          <p:nvGrpSpPr>
            <p:cNvPr id="20" name="Group 19"/>
            <p:cNvGrpSpPr/>
            <p:nvPr/>
          </p:nvGrpSpPr>
          <p:grpSpPr>
            <a:xfrm>
              <a:off x="5867400" y="4953000"/>
              <a:ext cx="2209800" cy="992188"/>
              <a:chOff x="5867400" y="4953000"/>
              <a:chExt cx="2209800" cy="992188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5867400" y="5943600"/>
                <a:ext cx="22098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V="1">
                <a:off x="5867400" y="4953000"/>
                <a:ext cx="685799" cy="9921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0800000">
                <a:off x="6553200" y="4953000"/>
                <a:ext cx="1524000" cy="9906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Connector 24"/>
            <p:cNvCxnSpPr/>
            <p:nvPr/>
          </p:nvCxnSpPr>
          <p:spPr>
            <a:xfrm rot="5400000">
              <a:off x="6781006" y="5943600"/>
              <a:ext cx="153194" cy="79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096000" y="5334000"/>
              <a:ext cx="228600" cy="1524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3657600" y="5181601"/>
            <a:ext cx="132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032000" y="5489377"/>
            <a:ext cx="132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40°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975603" y="5511923"/>
            <a:ext cx="132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60°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855200" y="5105401"/>
            <a:ext cx="132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5" grpId="0"/>
      <p:bldP spid="36" grpId="0"/>
      <p:bldP spid="37" grpId="0"/>
      <p:bldP spid="3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6.6 Inequalities in Two Triangles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2800" y="1600200"/>
            <a:ext cx="62992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Converse of the Hinge Theorem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25600" y="2172073"/>
            <a:ext cx="10058400" cy="20621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If 2 sides of one </a:t>
            </a:r>
            <a:r>
              <a:rPr lang="el-GR" sz="3200" dirty="0">
                <a:latin typeface="Calibri"/>
              </a:rPr>
              <a:t>Δ</a:t>
            </a:r>
            <a:r>
              <a:rPr lang="en-US" sz="3200" dirty="0">
                <a:latin typeface="Calibri"/>
              </a:rPr>
              <a:t> </a:t>
            </a:r>
            <a:r>
              <a:rPr lang="en-US" sz="3200" dirty="0"/>
              <a:t>are congruent to 2 sides of another </a:t>
            </a:r>
            <a:r>
              <a:rPr lang="el-GR" sz="3200" dirty="0"/>
              <a:t>Δ</a:t>
            </a:r>
            <a:r>
              <a:rPr lang="en-US" sz="3200" dirty="0"/>
              <a:t>, and the 3</a:t>
            </a:r>
            <a:r>
              <a:rPr lang="en-US" sz="3200" baseline="30000" dirty="0"/>
              <a:t>rd</a:t>
            </a:r>
            <a:r>
              <a:rPr lang="en-US" sz="3200" dirty="0"/>
              <a:t> side of the first is longer than the 3</a:t>
            </a:r>
            <a:r>
              <a:rPr lang="en-US" sz="3200" baseline="30000" dirty="0"/>
              <a:t>rd</a:t>
            </a:r>
            <a:r>
              <a:rPr lang="en-US" sz="3200" dirty="0"/>
              <a:t> side of the 2</a:t>
            </a:r>
            <a:r>
              <a:rPr lang="en-US" sz="3200" baseline="30000" dirty="0"/>
              <a:t>nd </a:t>
            </a:r>
            <a:r>
              <a:rPr lang="el-GR" sz="3200" dirty="0"/>
              <a:t>Δ</a:t>
            </a:r>
            <a:r>
              <a:rPr lang="en-US" sz="3200" dirty="0"/>
              <a:t>, then the included angle of the 1</a:t>
            </a:r>
            <a:r>
              <a:rPr lang="en-US" sz="3200" baseline="30000" dirty="0"/>
              <a:t>st</a:t>
            </a:r>
            <a:r>
              <a:rPr lang="en-US" sz="3200" dirty="0"/>
              <a:t> </a:t>
            </a:r>
            <a:r>
              <a:rPr lang="el-GR" sz="3200" dirty="0"/>
              <a:t>Δ</a:t>
            </a:r>
            <a:r>
              <a:rPr lang="en-US" sz="3200" dirty="0"/>
              <a:t> is larger than the included angle of the 2</a:t>
            </a:r>
            <a:r>
              <a:rPr lang="en-US" sz="3200" baseline="30000" dirty="0"/>
              <a:t>nd</a:t>
            </a:r>
            <a:r>
              <a:rPr lang="en-US" sz="3200" dirty="0"/>
              <a:t> </a:t>
            </a:r>
            <a:r>
              <a:rPr lang="el-GR" sz="3200" dirty="0"/>
              <a:t>Δ</a:t>
            </a:r>
            <a:r>
              <a:rPr lang="en-US" sz="3200" dirty="0"/>
              <a:t>.</a:t>
            </a:r>
          </a:p>
        </p:txBody>
      </p:sp>
      <p:grpSp>
        <p:nvGrpSpPr>
          <p:cNvPr id="3" name="Group 32"/>
          <p:cNvGrpSpPr/>
          <p:nvPr/>
        </p:nvGrpSpPr>
        <p:grpSpPr>
          <a:xfrm>
            <a:off x="1625600" y="5257800"/>
            <a:ext cx="2946400" cy="762795"/>
            <a:chOff x="1219200" y="5257800"/>
            <a:chExt cx="2209800" cy="762794"/>
          </a:xfrm>
        </p:grpSpPr>
        <p:grpSp>
          <p:nvGrpSpPr>
            <p:cNvPr id="6" name="Group 17"/>
            <p:cNvGrpSpPr/>
            <p:nvPr/>
          </p:nvGrpSpPr>
          <p:grpSpPr>
            <a:xfrm>
              <a:off x="1219200" y="5257800"/>
              <a:ext cx="2209800" cy="687388"/>
              <a:chOff x="1219200" y="5257800"/>
              <a:chExt cx="2209800" cy="687388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1219200" y="5943600"/>
                <a:ext cx="22098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V="1">
                <a:off x="1219200" y="5257800"/>
                <a:ext cx="990600" cy="6858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2209800" y="5257800"/>
                <a:ext cx="1219200" cy="6858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>
              <a:off x="2132806" y="5943600"/>
              <a:ext cx="153194" cy="79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1676400" y="5410200"/>
              <a:ext cx="228600" cy="2286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Group 33"/>
          <p:cNvGrpSpPr/>
          <p:nvPr/>
        </p:nvGrpSpPr>
        <p:grpSpPr>
          <a:xfrm>
            <a:off x="7823203" y="4953000"/>
            <a:ext cx="2946400" cy="1067595"/>
            <a:chOff x="5867400" y="4953000"/>
            <a:chExt cx="2209800" cy="1067594"/>
          </a:xfrm>
        </p:grpSpPr>
        <p:grpSp>
          <p:nvGrpSpPr>
            <p:cNvPr id="10" name="Group 19"/>
            <p:cNvGrpSpPr/>
            <p:nvPr/>
          </p:nvGrpSpPr>
          <p:grpSpPr>
            <a:xfrm>
              <a:off x="5867400" y="4953000"/>
              <a:ext cx="2209800" cy="992188"/>
              <a:chOff x="5867400" y="4953000"/>
              <a:chExt cx="2209800" cy="992188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5867400" y="5943600"/>
                <a:ext cx="22098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V="1">
                <a:off x="5867400" y="4953000"/>
                <a:ext cx="685799" cy="99060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0800000">
                <a:off x="6553200" y="4953000"/>
                <a:ext cx="1524000" cy="9906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Connector 24"/>
            <p:cNvCxnSpPr/>
            <p:nvPr/>
          </p:nvCxnSpPr>
          <p:spPr>
            <a:xfrm rot="5400000">
              <a:off x="6781006" y="5943600"/>
              <a:ext cx="153194" cy="79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096000" y="5334000"/>
              <a:ext cx="228600" cy="1524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3657600" y="5181601"/>
            <a:ext cx="132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032000" y="5454219"/>
            <a:ext cx="132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40°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930229" y="5454219"/>
            <a:ext cx="132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60°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855200" y="5105401"/>
            <a:ext cx="132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5" grpId="0"/>
      <p:bldP spid="36" grpId="0"/>
      <p:bldP spid="37" grpId="0"/>
      <p:bldP spid="3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6.6 Inequalities in Two Triangles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0" y="1256598"/>
                <a:ext cx="12192000" cy="5601402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If </a:t>
                </a:r>
                <a:r>
                  <a:rPr lang="en-US" i="1" dirty="0"/>
                  <a:t>PR</a:t>
                </a:r>
                <a:r>
                  <a:rPr lang="en-US" dirty="0"/>
                  <a:t> = </a:t>
                </a:r>
                <a:r>
                  <a:rPr lang="en-US" i="1" dirty="0"/>
                  <a:t>PS</a:t>
                </a:r>
                <a:r>
                  <a:rPr lang="en-US" dirty="0"/>
                  <a:t> and </a:t>
                </a:r>
                <a:r>
                  <a:rPr lang="en-US" i="1" dirty="0" err="1"/>
                  <a:t>m</a:t>
                </a:r>
                <a:r>
                  <a:rPr lang="en-US" dirty="0" err="1">
                    <a:sym typeface="Symbol"/>
                  </a:rPr>
                  <a:t></a:t>
                </a:r>
                <a:r>
                  <a:rPr lang="en-US" i="1" dirty="0" err="1">
                    <a:sym typeface="Symbol"/>
                  </a:rPr>
                  <a:t>QPR</a:t>
                </a:r>
                <a:r>
                  <a:rPr lang="en-US" dirty="0">
                    <a:sym typeface="Symbol"/>
                  </a:rPr>
                  <a:t> &gt; </a:t>
                </a:r>
                <a:r>
                  <a:rPr lang="en-US" i="1" dirty="0" err="1">
                    <a:sym typeface="Symbol"/>
                  </a:rPr>
                  <a:t>m</a:t>
                </a:r>
                <a:r>
                  <a:rPr lang="en-US" dirty="0" err="1">
                    <a:sym typeface="Symbol"/>
                  </a:rPr>
                  <a:t></a:t>
                </a:r>
                <a:r>
                  <a:rPr lang="en-US" i="1" dirty="0" err="1">
                    <a:sym typeface="Symbol"/>
                  </a:rPr>
                  <a:t>QPS</a:t>
                </a:r>
                <a:r>
                  <a:rPr lang="en-US" dirty="0">
                    <a:sym typeface="Symbol"/>
                  </a:rPr>
                  <a:t>, which is longer,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𝑆𝑄</m:t>
                        </m:r>
                      </m:e>
                    </m:bar>
                  </m:oMath>
                </a14:m>
                <a:r>
                  <a:rPr lang="en-US" dirty="0">
                    <a:sym typeface="Symbol"/>
                  </a:rPr>
                  <a:t> or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𝑅𝑄</m:t>
                        </m:r>
                      </m:e>
                    </m:bar>
                  </m:oMath>
                </a14:m>
                <a:r>
                  <a:rPr lang="en-US" dirty="0">
                    <a:sym typeface="Symbol"/>
                  </a:rPr>
                  <a:t>?</a:t>
                </a:r>
              </a:p>
              <a:p>
                <a:endParaRPr lang="en-US" dirty="0">
                  <a:sym typeface="Symbol"/>
                </a:endParaRP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If </a:t>
                </a:r>
                <a:r>
                  <a:rPr lang="en-US" i="1" dirty="0"/>
                  <a:t>PR</a:t>
                </a:r>
                <a:r>
                  <a:rPr lang="en-US" dirty="0"/>
                  <a:t> = </a:t>
                </a:r>
                <a:r>
                  <a:rPr lang="en-US" i="1" dirty="0"/>
                  <a:t>PS</a:t>
                </a:r>
                <a:r>
                  <a:rPr lang="en-US" dirty="0"/>
                  <a:t> and </a:t>
                </a:r>
                <a:r>
                  <a:rPr lang="en-US" i="1" dirty="0"/>
                  <a:t>RQ</a:t>
                </a:r>
                <a:r>
                  <a:rPr lang="en-US" dirty="0"/>
                  <a:t> &lt; </a:t>
                </a:r>
                <a:r>
                  <a:rPr lang="en-US" i="1" dirty="0"/>
                  <a:t>SQ</a:t>
                </a:r>
                <a:r>
                  <a:rPr lang="en-US" dirty="0"/>
                  <a:t>, which is larger, </a:t>
                </a:r>
                <a:r>
                  <a:rPr lang="en-US" i="1" dirty="0" err="1"/>
                  <a:t>m</a:t>
                </a:r>
                <a:r>
                  <a:rPr lang="en-US" dirty="0" err="1">
                    <a:sym typeface="Symbol"/>
                  </a:rPr>
                  <a:t></a:t>
                </a:r>
                <a:r>
                  <a:rPr lang="en-US" i="1" dirty="0" err="1">
                    <a:sym typeface="Symbol"/>
                  </a:rPr>
                  <a:t>RPQ</a:t>
                </a:r>
                <a:r>
                  <a:rPr lang="en-US" dirty="0">
                    <a:sym typeface="Symbol"/>
                  </a:rPr>
                  <a:t> or </a:t>
                </a:r>
                <a:r>
                  <a:rPr lang="en-US" i="1" dirty="0" err="1">
                    <a:sym typeface="Symbol"/>
                  </a:rPr>
                  <a:t>m</a:t>
                </a:r>
                <a:r>
                  <a:rPr lang="en-US" dirty="0" err="1">
                    <a:sym typeface="Symbol"/>
                  </a:rPr>
                  <a:t></a:t>
                </a:r>
                <a:r>
                  <a:rPr lang="en-US" i="1" dirty="0" err="1">
                    <a:sym typeface="Symbol"/>
                  </a:rPr>
                  <a:t>SPQ</a:t>
                </a:r>
                <a:r>
                  <a:rPr lang="en-US" dirty="0">
                    <a:sym typeface="Symbol"/>
                  </a:rPr>
                  <a:t>?</a:t>
                </a:r>
              </a:p>
              <a:p>
                <a:endParaRPr lang="en-US" dirty="0">
                  <a:sym typeface="Symbol"/>
                </a:endParaRPr>
              </a:p>
              <a:p>
                <a:endParaRPr lang="en-US" dirty="0">
                  <a:sym typeface="Symbol"/>
                </a:endParaRPr>
              </a:p>
              <a:p>
                <a:endParaRPr lang="en-US" dirty="0">
                  <a:sym typeface="Symbol"/>
                </a:endParaRPr>
              </a:p>
              <a:p>
                <a:r>
                  <a:rPr lang="en-US" dirty="0">
                    <a:sym typeface="Symbol"/>
                  </a:rPr>
                  <a:t>Try #2, 6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0" y="1256598"/>
                <a:ext cx="12192000" cy="5601402"/>
              </a:xfrm>
              <a:blipFill>
                <a:blip r:embed="rId3"/>
                <a:stretch>
                  <a:fillRect l="-900" t="-218" b="-20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200" y="1682105"/>
            <a:ext cx="2844800" cy="2546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6.6 Inequalities in Two Triangles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/>
                  <a:t>Given: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bar>
                    <m:r>
                      <a:rPr lang="en-US" b="0" i="1" smtClean="0">
                        <a:latin typeface="Cambria Math" panose="02040503050406030204" pitchFamily="18" charset="0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ba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𝐴𝐷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𝐶𝐷</m:t>
                    </m:r>
                  </m:oMath>
                </a14:m>
                <a:endParaRPr lang="en-US" dirty="0"/>
              </a:p>
              <a:p>
                <a:r>
                  <a:rPr lang="en-US" dirty="0"/>
                  <a:t>Prove: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𝐴𝐵𝐷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𝐶𝐵𝐷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900" t="-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609600" y="2493203"/>
            <a:ext cx="10871200" cy="4136993"/>
            <a:chOff x="457200" y="3048000"/>
            <a:chExt cx="8153400" cy="358219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457200" y="3505200"/>
              <a:ext cx="81534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3238500" y="4914900"/>
              <a:ext cx="3429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57200" y="3048000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Statements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029200" y="3048000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Reasons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E4894960-8CAD-4C0B-8F42-E94814CACE62}"/>
              </a:ext>
            </a:extLst>
          </p:cNvPr>
          <p:cNvSpPr txBox="1"/>
          <p:nvPr/>
        </p:nvSpPr>
        <p:spPr>
          <a:xfrm>
            <a:off x="10708582" y="6320504"/>
            <a:ext cx="1533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Try #10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907381E-511C-4E42-8A5D-689EBBF539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29497" y="1323001"/>
            <a:ext cx="3096356" cy="168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33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7178F-B1D4-4984-B785-39D9E2677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6.6 Inequalities in Two Triangles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00420-86A3-4339-B48F-01A23BC2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56598"/>
            <a:ext cx="12192000" cy="5601402"/>
          </a:xfrm>
        </p:spPr>
        <p:txBody>
          <a:bodyPr>
            <a:normAutofit/>
          </a:bodyPr>
          <a:lstStyle/>
          <a:p>
            <a:r>
              <a:rPr lang="en-US" dirty="0"/>
              <a:t>Two groups of joggers leave the same starting location heading in opposite directions. Each group travels 2 miles, then changes direction and travels 1 mile. Group A starts due north then turns 35° toward west. Group B starts due south then turns 25° toward east. Which group is farther from the start location? Explain your reasoning.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Try #12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4994C5-0870-4AFE-A35F-B859908C8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6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6.1 Perpendicular and Angle Bisectors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/>
                  <a:t>In the diagram,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𝐽𝐾</m:t>
                        </m:r>
                      </m:e>
                    </m:acc>
                  </m:oMath>
                </a14:m>
                <a:r>
                  <a:rPr lang="en-US" dirty="0"/>
                  <a:t> is the perpendicular bisector of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</a:rPr>
                          <m:t>𝑁𝐿</m:t>
                        </m:r>
                      </m:e>
                    </m:ba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Find </a:t>
                </a:r>
                <a:r>
                  <a:rPr lang="en-US" i="1" dirty="0"/>
                  <a:t>NK</a:t>
                </a:r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Explain why </a:t>
                </a:r>
                <a:r>
                  <a:rPr lang="en-US" i="1" dirty="0"/>
                  <a:t>M</a:t>
                </a:r>
                <a:r>
                  <a:rPr lang="en-US" dirty="0"/>
                  <a:t> is on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𝐽𝐾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Try #6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900" t="-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00" y="2667001"/>
            <a:ext cx="4530725" cy="250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DE23DA-15BC-47B5-A409-E33C314D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6.1 Perpendicular and Angle Bisectors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3"/>
                </a:solidFill>
              </a:rPr>
              <a:t>Angle Bisector</a:t>
            </a:r>
          </a:p>
          <a:p>
            <a:pPr lvl="1"/>
            <a:r>
              <a:rPr lang="en-US" dirty="0"/>
              <a:t>Ray that bisects an angle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1200" y="5188803"/>
            <a:ext cx="93472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Converse of the Angle Bisector Theorem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22400" y="5804357"/>
            <a:ext cx="10160000" cy="9131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67" dirty="0"/>
              <a:t>If a point is equidistant from the sides of an angle, then it is on the angle bisector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5996" y="3575449"/>
            <a:ext cx="61976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Angle Bisector Theorem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22400" y="4191002"/>
            <a:ext cx="10160000" cy="9131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67" dirty="0"/>
              <a:t>If a point is on the angle bisector, then it is equidistant from the sides of the angle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8537473" y="2482570"/>
            <a:ext cx="1585593" cy="247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7315200" y="1691009"/>
            <a:ext cx="2015067" cy="101931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9330267" y="1691009"/>
            <a:ext cx="2252133" cy="101931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 22"/>
          <p:cNvSpPr/>
          <p:nvPr/>
        </p:nvSpPr>
        <p:spPr>
          <a:xfrm>
            <a:off x="8717936" y="1273284"/>
            <a:ext cx="1219200" cy="914400"/>
          </a:xfrm>
          <a:prstGeom prst="arc">
            <a:avLst>
              <a:gd name="adj1" fmla="val 1875816"/>
              <a:gd name="adj2" fmla="val 540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5" name="Arc 24"/>
          <p:cNvSpPr/>
          <p:nvPr/>
        </p:nvSpPr>
        <p:spPr>
          <a:xfrm>
            <a:off x="8901472" y="1371600"/>
            <a:ext cx="852128" cy="703008"/>
          </a:xfrm>
          <a:prstGeom prst="arc">
            <a:avLst>
              <a:gd name="adj1" fmla="val 5709235"/>
              <a:gd name="adj2" fmla="val 9035933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7" name="Oval 26"/>
          <p:cNvSpPr/>
          <p:nvPr/>
        </p:nvSpPr>
        <p:spPr>
          <a:xfrm>
            <a:off x="9265264" y="3079956"/>
            <a:ext cx="1016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34" name="Straight Connector 33"/>
          <p:cNvCxnSpPr>
            <a:stCxn id="27" idx="6"/>
          </p:cNvCxnSpPr>
          <p:nvPr/>
        </p:nvCxnSpPr>
        <p:spPr>
          <a:xfrm flipV="1">
            <a:off x="9366864" y="2133600"/>
            <a:ext cx="894736" cy="984456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7" idx="2"/>
          </p:cNvCxnSpPr>
          <p:nvPr/>
        </p:nvCxnSpPr>
        <p:spPr>
          <a:xfrm rot="10800000">
            <a:off x="8229600" y="2209800"/>
            <a:ext cx="1035664" cy="908256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0800000" flipV="1">
            <a:off x="8128000" y="2362200"/>
            <a:ext cx="30480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6200000" flipV="1">
            <a:off x="8001000" y="2387600"/>
            <a:ext cx="152400" cy="101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 flipH="1">
            <a:off x="10156720" y="2256504"/>
            <a:ext cx="406400" cy="152400"/>
            <a:chOff x="7772400" y="2514600"/>
            <a:chExt cx="304800" cy="152400"/>
          </a:xfrm>
        </p:grpSpPr>
        <p:cxnSp>
          <p:nvCxnSpPr>
            <p:cNvPr id="42" name="Straight Connector 41"/>
            <p:cNvCxnSpPr/>
            <p:nvPr/>
          </p:nvCxnSpPr>
          <p:spPr>
            <a:xfrm rot="10800000" flipV="1">
              <a:off x="7848600" y="2514600"/>
              <a:ext cx="228600" cy="1524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V="1">
              <a:off x="7734300" y="2552700"/>
              <a:ext cx="152400" cy="762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6" name="Straight Connector 45"/>
          <p:cNvCxnSpPr/>
          <p:nvPr/>
        </p:nvCxnSpPr>
        <p:spPr>
          <a:xfrm rot="10800000" flipV="1">
            <a:off x="8636000" y="2590800"/>
            <a:ext cx="30480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16200000" flipH="1">
            <a:off x="9791700" y="2400300"/>
            <a:ext cx="22860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FC2736-0685-4133-A0BF-472661C12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9" grpId="0" animBg="1"/>
      <p:bldP spid="21" grpId="0" animBg="1"/>
      <p:bldP spid="22" grpId="0" animBg="1"/>
      <p:bldP spid="23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6.1 Perpendicular and Angle Bisectors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0" y="1256598"/>
                <a:ext cx="12192000" cy="560140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667" dirty="0"/>
                  <a:t>Find the value of </a:t>
                </a:r>
                <a:r>
                  <a:rPr lang="en-US" sz="2667" i="1" dirty="0"/>
                  <a:t>x</a:t>
                </a:r>
                <a:r>
                  <a:rPr lang="en-US" sz="2667" dirty="0"/>
                  <a:t>.</a:t>
                </a:r>
              </a:p>
              <a:p>
                <a:endParaRPr lang="en-US" sz="2667" dirty="0"/>
              </a:p>
              <a:p>
                <a:endParaRPr lang="en-US" sz="2667" dirty="0"/>
              </a:p>
              <a:p>
                <a:endParaRPr lang="en-US" sz="2667" dirty="0"/>
              </a:p>
              <a:p>
                <a:endParaRPr lang="en-US" sz="2667" dirty="0"/>
              </a:p>
              <a:p>
                <a:r>
                  <a:rPr lang="en-US" sz="2667" dirty="0"/>
                  <a:t>Try #14</a:t>
                </a:r>
              </a:p>
              <a:p>
                <a:r>
                  <a:rPr lang="en-US" sz="2667" dirty="0"/>
                  <a:t>Do you have enough information to conclude that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667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667" i="1">
                            <a:latin typeface="Cambria Math"/>
                          </a:rPr>
                          <m:t>𝑄𝑆</m:t>
                        </m:r>
                      </m:e>
                    </m:acc>
                  </m:oMath>
                </a14:m>
                <a:r>
                  <a:rPr lang="en-US" sz="2667" dirty="0"/>
                  <a:t> bisects </a:t>
                </a:r>
                <a:r>
                  <a:rPr lang="en-US" sz="2667" dirty="0">
                    <a:sym typeface="Symbol"/>
                  </a:rPr>
                  <a:t>PQR?</a:t>
                </a:r>
              </a:p>
              <a:p>
                <a:endParaRPr lang="en-US" sz="2667" dirty="0">
                  <a:sym typeface="Symbol"/>
                </a:endParaRPr>
              </a:p>
              <a:p>
                <a:pPr marL="0" indent="0">
                  <a:buNone/>
                </a:pPr>
                <a:endParaRPr lang="en-US" sz="2667" dirty="0">
                  <a:sym typeface="Symbol"/>
                </a:endParaRPr>
              </a:p>
              <a:p>
                <a:pPr marL="0" indent="0">
                  <a:buNone/>
                </a:pPr>
                <a:endParaRPr lang="en-US" sz="2667" dirty="0">
                  <a:sym typeface="Symbol"/>
                </a:endParaRPr>
              </a:p>
              <a:p>
                <a:r>
                  <a:rPr lang="en-US" sz="2667" dirty="0">
                    <a:sym typeface="Symbol"/>
                  </a:rPr>
                  <a:t>Try #10</a:t>
                </a:r>
                <a:endParaRPr lang="en-US" sz="2667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0" y="1256598"/>
                <a:ext cx="12192000" cy="5601402"/>
              </a:xfrm>
              <a:blipFill>
                <a:blip r:embed="rId3"/>
                <a:stretch>
                  <a:fillRect l="-850" t="-1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3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99165" y="4749800"/>
            <a:ext cx="3962400" cy="1667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03" y="1811871"/>
            <a:ext cx="2844797" cy="2007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00" y="1417320"/>
            <a:ext cx="3796632" cy="2402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B88798-B64E-4C1A-8688-6D6E78C89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46081-C178-4A2F-8D1D-A13289313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6.1 Perpendicular and Angle Bisectors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A6CD0-6F58-4A30-A57C-C8A801DC37C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3"/>
                </a:solidFill>
              </a:rPr>
              <a:t>Write Equations of Perpendicular Bisector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Find midpoint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Find slope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Find ⊥ slope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Write equation using slope from #3 and point from #1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BD304-6E7E-4E97-8B79-826D6DA26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315" y="1327637"/>
            <a:ext cx="5853683" cy="5530363"/>
          </a:xfrm>
        </p:spPr>
        <p:txBody>
          <a:bodyPr>
            <a:normAutofit/>
          </a:bodyPr>
          <a:lstStyle/>
          <a:p>
            <a:r>
              <a:rPr lang="en-US" dirty="0"/>
              <a:t>Write the perpendicular bisector of a segment with endpoints </a:t>
            </a:r>
            <a:r>
              <a:rPr lang="en-US" i="1" dirty="0"/>
              <a:t>D</a:t>
            </a:r>
            <a:r>
              <a:rPr lang="en-US" dirty="0"/>
              <a:t>(5, −1) and </a:t>
            </a:r>
            <a:r>
              <a:rPr lang="en-US" i="1" dirty="0"/>
              <a:t>E</a:t>
            </a:r>
            <a:r>
              <a:rPr lang="en-US" dirty="0"/>
              <a:t>(−11, 3)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Try #20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49556E-3243-4D8D-8A78-6F67F944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83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249EC-C81D-469E-8E07-38E279E10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6.2 Bisectors of Triangles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A34636-FC49-4481-BB05-E818612C08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this lesson…</a:t>
            </a:r>
          </a:p>
          <a:p>
            <a:r>
              <a:rPr lang="en-US" dirty="0"/>
              <a:t>• I can find the circumcenter and incenter of a triangle.</a:t>
            </a:r>
          </a:p>
          <a:p>
            <a:r>
              <a:rPr lang="en-US" dirty="0"/>
              <a:t>• I can use points of concurrency to solve real-life problems.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AED6E-06F8-42CE-B72A-C267AA53D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B5C-2C86-429C-8AE2-BCB05D16A9B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01807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rbel-Cambria">
      <a:majorFont>
        <a:latin typeface="Corbel"/>
        <a:ea typeface=""/>
        <a:cs typeface=""/>
      </a:majorFont>
      <a:minorFont>
        <a:latin typeface="Cambria"/>
        <a:ea typeface=""/>
        <a:cs typeface="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182</TotalTime>
  <Words>3016</Words>
  <Application>Microsoft Office PowerPoint</Application>
  <PresentationFormat>Widescreen</PresentationFormat>
  <Paragraphs>495</Paragraphs>
  <Slides>46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5" baseType="lpstr">
      <vt:lpstr>Arial</vt:lpstr>
      <vt:lpstr>Calibri</vt:lpstr>
      <vt:lpstr>Cambria</vt:lpstr>
      <vt:lpstr>Cambria Math</vt:lpstr>
      <vt:lpstr>Comic Sans MS</vt:lpstr>
      <vt:lpstr>Corbel</vt:lpstr>
      <vt:lpstr>Symbol</vt:lpstr>
      <vt:lpstr>Wingdings</vt:lpstr>
      <vt:lpstr>Parcel</vt:lpstr>
      <vt:lpstr>Relationships within Triangles</vt:lpstr>
      <vt:lpstr>PowerPoint Presentation</vt:lpstr>
      <vt:lpstr>6.1 Perpendicular and Angle Bisectors</vt:lpstr>
      <vt:lpstr>6.1 Perpendicular and Angle Bisectors</vt:lpstr>
      <vt:lpstr>6.1 Perpendicular and Angle Bisectors</vt:lpstr>
      <vt:lpstr>6.1 Perpendicular and Angle Bisectors</vt:lpstr>
      <vt:lpstr>6.1 Perpendicular and Angle Bisectors</vt:lpstr>
      <vt:lpstr>6.1 Perpendicular and Angle Bisectors</vt:lpstr>
      <vt:lpstr>6.2 Bisectors of Triangles</vt:lpstr>
      <vt:lpstr>6.2 Bisectors of Triangles</vt:lpstr>
      <vt:lpstr>6.2 Bisectors of Triangles</vt:lpstr>
      <vt:lpstr>6.2 Bisectors of Triangles</vt:lpstr>
      <vt:lpstr>6.2 Bisectors of Triangles</vt:lpstr>
      <vt:lpstr>6.2 Bisectors of Triangles</vt:lpstr>
      <vt:lpstr>6.2 Bisectors of Triangles</vt:lpstr>
      <vt:lpstr>6.3 Medians and Altitudes of Triangles</vt:lpstr>
      <vt:lpstr>6.3 Medians and Altitudes of Triangles</vt:lpstr>
      <vt:lpstr>6.3 Medians and Altitudes of Triangles</vt:lpstr>
      <vt:lpstr>6.3 Medians and Altitudes of Triangles</vt:lpstr>
      <vt:lpstr>6.3 Medians and Altitudes of Triangles</vt:lpstr>
      <vt:lpstr>6.3 Medians and Altitudes of Triangles</vt:lpstr>
      <vt:lpstr>6.3 Medians and Altitudes of Triangles</vt:lpstr>
      <vt:lpstr>6.3 Medians and Altitudes of Triangles</vt:lpstr>
      <vt:lpstr>6.4 The Triangle Midsegment Theorem</vt:lpstr>
      <vt:lpstr>6.4 The Triangle Midsegment Theorem</vt:lpstr>
      <vt:lpstr>6.4 The Triangle Midsegment Theorem</vt:lpstr>
      <vt:lpstr>6.4 The Triangle Midsegment Theorem</vt:lpstr>
      <vt:lpstr>6.4 The Triangle Midsegment Theorem</vt:lpstr>
      <vt:lpstr>6.4 The Triangle Midsegment Theorem</vt:lpstr>
      <vt:lpstr>6.5 Indirect Proof and Inequalities in One Triangle</vt:lpstr>
      <vt:lpstr>6.5 Indirect Proof and Inequalities in One Triangle</vt:lpstr>
      <vt:lpstr>6.5 Indirect Proof and Inequalities in One Triangle</vt:lpstr>
      <vt:lpstr>6.5 Indirect Proof and Inequalities in One Triangle</vt:lpstr>
      <vt:lpstr>6.5 Indirect Proof and Inequalities in One Triangle</vt:lpstr>
      <vt:lpstr>6.5 Indirect Proof and Inequalities in One Triangle</vt:lpstr>
      <vt:lpstr>6.5 Indirect Proof and Inequalities in One Triangle</vt:lpstr>
      <vt:lpstr>6.5 Indirect Proof and Inequalities in One Triangle</vt:lpstr>
      <vt:lpstr>6.5 Indirect Proof and Inequalities in One Triangle</vt:lpstr>
      <vt:lpstr>6.5 Indirect Proof and Inequalities in One Triangle</vt:lpstr>
      <vt:lpstr>6.6 Inequalities in Two Triangles</vt:lpstr>
      <vt:lpstr>6.6 Inequalities in Two Triangles</vt:lpstr>
      <vt:lpstr>6.6 Inequalities in Two Triangles</vt:lpstr>
      <vt:lpstr>6.6 Inequalities in Two Triangles</vt:lpstr>
      <vt:lpstr>6.6 Inequalities in Two Triangles</vt:lpstr>
      <vt:lpstr>6.6 Inequalities in Two Triangles</vt:lpstr>
      <vt:lpstr>6.6 Inequalities in Two Triangles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Relationships within Triangles</dc:title>
  <dc:creator>Richard Wright</dc:creator>
  <cp:lastModifiedBy>Richard Wright</cp:lastModifiedBy>
  <cp:revision>44</cp:revision>
  <dcterms:created xsi:type="dcterms:W3CDTF">2021-10-26T15:53:12Z</dcterms:created>
  <dcterms:modified xsi:type="dcterms:W3CDTF">2021-10-27T14:55:48Z</dcterms:modified>
</cp:coreProperties>
</file>